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131" r:id="rId2"/>
    <p:sldId id="3169" r:id="rId3"/>
    <p:sldId id="3165" r:id="rId4"/>
    <p:sldId id="3099" r:id="rId5"/>
    <p:sldId id="3163" r:id="rId6"/>
    <p:sldId id="3192" r:id="rId7"/>
    <p:sldId id="3166" r:id="rId8"/>
    <p:sldId id="3167" r:id="rId9"/>
    <p:sldId id="3193" r:id="rId10"/>
    <p:sldId id="3182" r:id="rId11"/>
    <p:sldId id="3191" r:id="rId12"/>
    <p:sldId id="3186" r:id="rId13"/>
    <p:sldId id="3188" r:id="rId14"/>
    <p:sldId id="3189" r:id="rId15"/>
    <p:sldId id="3187" r:id="rId16"/>
    <p:sldId id="3196" r:id="rId17"/>
    <p:sldId id="3197" r:id="rId18"/>
    <p:sldId id="3198" r:id="rId19"/>
    <p:sldId id="3199" r:id="rId20"/>
    <p:sldId id="3200" r:id="rId21"/>
    <p:sldId id="3190" r:id="rId22"/>
    <p:sldId id="3195" r:id="rId2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37"/>
    <p:restoredTop sz="96390"/>
  </p:normalViewPr>
  <p:slideViewPr>
    <p:cSldViewPr snapToGrid="0">
      <p:cViewPr varScale="1">
        <p:scale>
          <a:sx n="127" d="100"/>
          <a:sy n="127" d="100"/>
        </p:scale>
        <p:origin x="20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E3EF71-2BFE-FE40-9C28-4F143B31FE44}" type="datetimeFigureOut">
              <a:rPr lang="en-DE" smtClean="0"/>
              <a:t>22.11.24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5930C-D483-D54A-BE59-26CACF1D1066}" type="slidenum">
              <a:rPr lang="en-DE" smtClean="0"/>
              <a:t>‹#›</a:t>
            </a:fld>
            <a:endParaRPr/>
          </a:p>
        </p:txBody>
      </p:sp>
    </p:spTree>
    <p:extLst>
      <p:ext uri="{BB962C8B-B14F-4D97-AF65-F5344CB8AC3E}">
        <p14:creationId xmlns:p14="http://schemas.microsoft.com/office/powerpoint/2010/main" val="1034893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92E5364F-7052-4743-AAA5-AB25E6D55048}" type="slidenum">
              <a:rPr lang="en-US" sz="1200"/>
              <a:pPr eaLnBrk="1" fontAlgn="base" hangingPunct="1">
                <a:spcBef>
                  <a:spcPct val="0"/>
                </a:spcBef>
                <a:spcAft>
                  <a:spcPct val="0"/>
                </a:spcAft>
              </a:pPr>
              <a:t>1</a:t>
            </a:fld>
            <a:endParaRPr lang="en-US" sz="1200"/>
          </a:p>
        </p:txBody>
      </p:sp>
      <p:sp>
        <p:nvSpPr>
          <p:cNvPr id="215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i="1" dirty="0">
              <a:latin typeface="Calibri" charset="0"/>
            </a:endParaRPr>
          </a:p>
        </p:txBody>
      </p:sp>
    </p:spTree>
    <p:extLst>
      <p:ext uri="{BB962C8B-B14F-4D97-AF65-F5344CB8AC3E}">
        <p14:creationId xmlns:p14="http://schemas.microsoft.com/office/powerpoint/2010/main" val="2821787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07C93-E892-4DB7-2BC9-96E01778A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2C6E2-5517-2811-5245-41D930694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D1174-8F8A-E3C2-ACFB-6C3252419F3B}"/>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24057474-DC14-E9F9-7A33-1B416BB911F6}"/>
              </a:ext>
            </a:extLst>
          </p:cNvPr>
          <p:cNvSpPr>
            <a:spLocks noGrp="1"/>
          </p:cNvSpPr>
          <p:nvPr>
            <p:ph type="sldNum" sz="quarter" idx="10"/>
          </p:nvPr>
        </p:nvSpPr>
        <p:spPr/>
        <p:txBody>
          <a:bodyPr/>
          <a:lstStyle/>
          <a:p>
            <a:fld id="{51009503-74F2-D148-8E36-C3363E7BA6F3}" type="slidenum">
              <a:rPr lang="en-US" smtClean="0"/>
              <a:t>10</a:t>
            </a:fld>
            <a:endParaRPr lang="en-US"/>
          </a:p>
        </p:txBody>
      </p:sp>
    </p:spTree>
    <p:extLst>
      <p:ext uri="{BB962C8B-B14F-4D97-AF65-F5344CB8AC3E}">
        <p14:creationId xmlns:p14="http://schemas.microsoft.com/office/powerpoint/2010/main" val="2201538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2CCB3-57D8-7144-4592-5CCFAB9511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66AEF-E2B0-DFDD-1D84-526D715EC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DA764-D446-7522-9584-A8A2107B7841}"/>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6299B885-AA14-820C-F920-CF3E4C5E9A2F}"/>
              </a:ext>
            </a:extLst>
          </p:cNvPr>
          <p:cNvSpPr>
            <a:spLocks noGrp="1"/>
          </p:cNvSpPr>
          <p:nvPr>
            <p:ph type="sldNum" sz="quarter" idx="5"/>
          </p:nvPr>
        </p:nvSpPr>
        <p:spPr/>
        <p:txBody>
          <a:bodyPr/>
          <a:lstStyle/>
          <a:p>
            <a:pPr>
              <a:defRPr/>
            </a:pPr>
            <a:fld id="{65729D35-3164-0D49-9CD0-919B87340D4A}" type="slidenum">
              <a:rPr lang="en-US" smtClean="0"/>
              <a:pPr>
                <a:defRPr/>
              </a:pPr>
              <a:t>11</a:t>
            </a:fld>
            <a:endParaRPr lang="en-US"/>
          </a:p>
        </p:txBody>
      </p:sp>
    </p:spTree>
    <p:extLst>
      <p:ext uri="{BB962C8B-B14F-4D97-AF65-F5344CB8AC3E}">
        <p14:creationId xmlns:p14="http://schemas.microsoft.com/office/powerpoint/2010/main" val="697945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BF481-A35F-3A01-8357-14B4FA3920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AFCB7F-ABAA-BA03-6666-553C30320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4ED11-8AFC-CDC8-3D42-7F48AABDE1B7}"/>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36D4A040-CCAC-867D-ECE5-B6BD1A47E5AC}"/>
              </a:ext>
            </a:extLst>
          </p:cNvPr>
          <p:cNvSpPr>
            <a:spLocks noGrp="1"/>
          </p:cNvSpPr>
          <p:nvPr>
            <p:ph type="sldNum" sz="quarter" idx="10"/>
          </p:nvPr>
        </p:nvSpPr>
        <p:spPr/>
        <p:txBody>
          <a:bodyPr/>
          <a:lstStyle/>
          <a:p>
            <a:fld id="{51009503-74F2-D148-8E36-C3363E7BA6F3}" type="slidenum">
              <a:rPr lang="en-US" smtClean="0"/>
              <a:t>12</a:t>
            </a:fld>
            <a:endParaRPr lang="en-US"/>
          </a:p>
        </p:txBody>
      </p:sp>
    </p:spTree>
    <p:extLst>
      <p:ext uri="{BB962C8B-B14F-4D97-AF65-F5344CB8AC3E}">
        <p14:creationId xmlns:p14="http://schemas.microsoft.com/office/powerpoint/2010/main" val="204981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8A7EA-92A5-93EE-9564-E2FAD0476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6ABC3-E3D2-1C6C-AB24-CABAE365C7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FE9BE-1029-1A9D-20C8-140B6FFF07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effectLst/>
                <a:latin typeface="Helvetica Neue" panose="02000503000000020004" pitchFamily="2" charset="0"/>
              </a:rPr>
              <a:t>How to deduce the sign of features: positive or negative? Aris advice: look at sharp values (cited in the course)</a:t>
            </a:r>
          </a:p>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28419AF6-2145-ABC5-1E4F-78E4A385881F}"/>
              </a:ext>
            </a:extLst>
          </p:cNvPr>
          <p:cNvSpPr>
            <a:spLocks noGrp="1"/>
          </p:cNvSpPr>
          <p:nvPr>
            <p:ph type="sldNum" sz="quarter" idx="10"/>
          </p:nvPr>
        </p:nvSpPr>
        <p:spPr/>
        <p:txBody>
          <a:bodyPr/>
          <a:lstStyle/>
          <a:p>
            <a:fld id="{51009503-74F2-D148-8E36-C3363E7BA6F3}" type="slidenum">
              <a:rPr lang="en-US" smtClean="0"/>
              <a:t>13</a:t>
            </a:fld>
            <a:endParaRPr lang="en-US"/>
          </a:p>
        </p:txBody>
      </p:sp>
    </p:spTree>
    <p:extLst>
      <p:ext uri="{BB962C8B-B14F-4D97-AF65-F5344CB8AC3E}">
        <p14:creationId xmlns:p14="http://schemas.microsoft.com/office/powerpoint/2010/main" val="2500160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1D77F-851A-A25C-853D-C8F6DE7CF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23293-EFE2-9D58-88D7-DE822BB1E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CC326F-5325-AA59-745E-0A2D327461BA}"/>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6D555BC0-AECA-BC9C-07CD-952E5D85985D}"/>
              </a:ext>
            </a:extLst>
          </p:cNvPr>
          <p:cNvSpPr>
            <a:spLocks noGrp="1"/>
          </p:cNvSpPr>
          <p:nvPr>
            <p:ph type="sldNum" sz="quarter" idx="10"/>
          </p:nvPr>
        </p:nvSpPr>
        <p:spPr/>
        <p:txBody>
          <a:bodyPr/>
          <a:lstStyle/>
          <a:p>
            <a:fld id="{51009503-74F2-D148-8E36-C3363E7BA6F3}" type="slidenum">
              <a:rPr lang="en-US" smtClean="0"/>
              <a:t>14</a:t>
            </a:fld>
            <a:endParaRPr lang="en-US"/>
          </a:p>
        </p:txBody>
      </p:sp>
    </p:spTree>
    <p:extLst>
      <p:ext uri="{BB962C8B-B14F-4D97-AF65-F5344CB8AC3E}">
        <p14:creationId xmlns:p14="http://schemas.microsoft.com/office/powerpoint/2010/main" val="4007194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73186-08AF-F9C1-73D5-6480CA4E2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54BA9-9812-48A3-354D-7A345E4D8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82610-D33B-FB29-46FA-0447D4598027}"/>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7FDDB256-7025-5CB6-E448-36B6598FA448}"/>
              </a:ext>
            </a:extLst>
          </p:cNvPr>
          <p:cNvSpPr>
            <a:spLocks noGrp="1"/>
          </p:cNvSpPr>
          <p:nvPr>
            <p:ph type="sldNum" sz="quarter" idx="10"/>
          </p:nvPr>
        </p:nvSpPr>
        <p:spPr/>
        <p:txBody>
          <a:bodyPr/>
          <a:lstStyle/>
          <a:p>
            <a:fld id="{51009503-74F2-D148-8E36-C3363E7BA6F3}" type="slidenum">
              <a:rPr lang="en-US" smtClean="0"/>
              <a:t>15</a:t>
            </a:fld>
            <a:endParaRPr lang="en-US"/>
          </a:p>
        </p:txBody>
      </p:sp>
    </p:spTree>
    <p:extLst>
      <p:ext uri="{BB962C8B-B14F-4D97-AF65-F5344CB8AC3E}">
        <p14:creationId xmlns:p14="http://schemas.microsoft.com/office/powerpoint/2010/main" val="1502712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B89E8-C221-BF05-48E0-ABAE94741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67A97B-6179-3D42-4788-F638148C5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F460F8-B964-37E7-3233-E4BE886BF7AB}"/>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79841EE9-7F03-0ED2-2B3C-33F54D6334F1}"/>
              </a:ext>
            </a:extLst>
          </p:cNvPr>
          <p:cNvSpPr>
            <a:spLocks noGrp="1"/>
          </p:cNvSpPr>
          <p:nvPr>
            <p:ph type="sldNum" sz="quarter" idx="10"/>
          </p:nvPr>
        </p:nvSpPr>
        <p:spPr/>
        <p:txBody>
          <a:bodyPr/>
          <a:lstStyle/>
          <a:p>
            <a:fld id="{51009503-74F2-D148-8E36-C3363E7BA6F3}" type="slidenum">
              <a:rPr lang="en-US" smtClean="0"/>
              <a:t>16</a:t>
            </a:fld>
            <a:endParaRPr lang="en-US"/>
          </a:p>
        </p:txBody>
      </p:sp>
    </p:spTree>
    <p:extLst>
      <p:ext uri="{BB962C8B-B14F-4D97-AF65-F5344CB8AC3E}">
        <p14:creationId xmlns:p14="http://schemas.microsoft.com/office/powerpoint/2010/main" val="275065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FC602-08B9-8B3A-368C-2490D29CA6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88F57-62CE-D08B-6B30-30AC471A9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98BF62-76BA-272E-8FBF-5C00CD43B8A6}"/>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0D988234-4C51-3C3F-39E1-54BCBDD40E50}"/>
              </a:ext>
            </a:extLst>
          </p:cNvPr>
          <p:cNvSpPr>
            <a:spLocks noGrp="1"/>
          </p:cNvSpPr>
          <p:nvPr>
            <p:ph type="sldNum" sz="quarter" idx="10"/>
          </p:nvPr>
        </p:nvSpPr>
        <p:spPr/>
        <p:txBody>
          <a:bodyPr/>
          <a:lstStyle/>
          <a:p>
            <a:fld id="{51009503-74F2-D148-8E36-C3363E7BA6F3}" type="slidenum">
              <a:rPr lang="en-US" smtClean="0"/>
              <a:t>17</a:t>
            </a:fld>
            <a:endParaRPr lang="en-US"/>
          </a:p>
        </p:txBody>
      </p:sp>
    </p:spTree>
    <p:extLst>
      <p:ext uri="{BB962C8B-B14F-4D97-AF65-F5344CB8AC3E}">
        <p14:creationId xmlns:p14="http://schemas.microsoft.com/office/powerpoint/2010/main" val="2022235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4BAA5-54B1-4730-0220-353E6A6CCD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56428-C352-EFC5-965B-1882EDCEB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FD7A61-C92F-95B9-862D-5A31E35A8DDE}"/>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597C24A4-F48B-B486-63C2-16992DDF742F}"/>
              </a:ext>
            </a:extLst>
          </p:cNvPr>
          <p:cNvSpPr>
            <a:spLocks noGrp="1"/>
          </p:cNvSpPr>
          <p:nvPr>
            <p:ph type="sldNum" sz="quarter" idx="10"/>
          </p:nvPr>
        </p:nvSpPr>
        <p:spPr/>
        <p:txBody>
          <a:bodyPr/>
          <a:lstStyle/>
          <a:p>
            <a:fld id="{51009503-74F2-D148-8E36-C3363E7BA6F3}" type="slidenum">
              <a:rPr lang="en-US" smtClean="0"/>
              <a:t>18</a:t>
            </a:fld>
            <a:endParaRPr lang="en-US"/>
          </a:p>
        </p:txBody>
      </p:sp>
    </p:spTree>
    <p:extLst>
      <p:ext uri="{BB962C8B-B14F-4D97-AF65-F5344CB8AC3E}">
        <p14:creationId xmlns:p14="http://schemas.microsoft.com/office/powerpoint/2010/main" val="1935694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C5E12-28E5-B606-D0E2-5FD51284D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8CE4B-0D23-4301-1B40-519E3E348F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524409-CAC0-8839-37CE-4423E32ED2DC}"/>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0049D85D-FE91-A659-F0BB-DC0BE0015FEE}"/>
              </a:ext>
            </a:extLst>
          </p:cNvPr>
          <p:cNvSpPr>
            <a:spLocks noGrp="1"/>
          </p:cNvSpPr>
          <p:nvPr>
            <p:ph type="sldNum" sz="quarter" idx="10"/>
          </p:nvPr>
        </p:nvSpPr>
        <p:spPr/>
        <p:txBody>
          <a:bodyPr/>
          <a:lstStyle/>
          <a:p>
            <a:fld id="{51009503-74F2-D148-8E36-C3363E7BA6F3}" type="slidenum">
              <a:rPr lang="en-US" smtClean="0"/>
              <a:t>19</a:t>
            </a:fld>
            <a:endParaRPr lang="en-US"/>
          </a:p>
        </p:txBody>
      </p:sp>
    </p:spTree>
    <p:extLst>
      <p:ext uri="{BB962C8B-B14F-4D97-AF65-F5344CB8AC3E}">
        <p14:creationId xmlns:p14="http://schemas.microsoft.com/office/powerpoint/2010/main" val="3056072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05E1B-1942-AE7F-A420-3FF87EF18C47}"/>
            </a:ext>
          </a:extLst>
        </p:cNvPr>
        <p:cNvGrpSpPr/>
        <p:nvPr/>
      </p:nvGrpSpPr>
      <p:grpSpPr>
        <a:xfrm>
          <a:off x="0" y="0"/>
          <a:ext cx="0" cy="0"/>
          <a:chOff x="0" y="0"/>
          <a:chExt cx="0" cy="0"/>
        </a:xfrm>
      </p:grpSpPr>
      <p:sp>
        <p:nvSpPr>
          <p:cNvPr id="21505" name="Rectangle 7">
            <a:extLst>
              <a:ext uri="{FF2B5EF4-FFF2-40B4-BE49-F238E27FC236}">
                <a16:creationId xmlns:a16="http://schemas.microsoft.com/office/drawing/2014/main" id="{A271DEC8-AC27-2ED7-BA93-4387DFD14996}"/>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92E5364F-7052-4743-AAA5-AB25E6D55048}" type="slidenum">
              <a:rPr lang="en-US" sz="1200"/>
              <a:pPr eaLnBrk="1" fontAlgn="base" hangingPunct="1">
                <a:spcBef>
                  <a:spcPct val="0"/>
                </a:spcBef>
                <a:spcAft>
                  <a:spcPct val="0"/>
                </a:spcAft>
              </a:pPr>
              <a:t>2</a:t>
            </a:fld>
            <a:endParaRPr lang="en-US" sz="1200"/>
          </a:p>
        </p:txBody>
      </p:sp>
      <p:sp>
        <p:nvSpPr>
          <p:cNvPr id="21506" name="Rectangle 2">
            <a:extLst>
              <a:ext uri="{FF2B5EF4-FFF2-40B4-BE49-F238E27FC236}">
                <a16:creationId xmlns:a16="http://schemas.microsoft.com/office/drawing/2014/main" id="{470F1F6B-0EA0-A002-8C2F-2B66B444AD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7" name="Rectangle 3">
            <a:extLst>
              <a:ext uri="{FF2B5EF4-FFF2-40B4-BE49-F238E27FC236}">
                <a16:creationId xmlns:a16="http://schemas.microsoft.com/office/drawing/2014/main" id="{1DFBE541-F8EF-B2ED-4D7B-0B09D6E798A2}"/>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i="1" dirty="0">
              <a:latin typeface="Calibri" charset="0"/>
            </a:endParaRPr>
          </a:p>
        </p:txBody>
      </p:sp>
    </p:spTree>
    <p:extLst>
      <p:ext uri="{BB962C8B-B14F-4D97-AF65-F5344CB8AC3E}">
        <p14:creationId xmlns:p14="http://schemas.microsoft.com/office/powerpoint/2010/main" val="60094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73272-4671-6E04-AC3A-90A80A4C4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E5D7A1-ADEE-159A-894A-7F2623AF96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0B901-A37A-FFED-3302-7601B689D35B}"/>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A95AF679-3F4C-E053-DDB0-15CE44FC38D0}"/>
              </a:ext>
            </a:extLst>
          </p:cNvPr>
          <p:cNvSpPr>
            <a:spLocks noGrp="1"/>
          </p:cNvSpPr>
          <p:nvPr>
            <p:ph type="sldNum" sz="quarter" idx="10"/>
          </p:nvPr>
        </p:nvSpPr>
        <p:spPr/>
        <p:txBody>
          <a:bodyPr/>
          <a:lstStyle/>
          <a:p>
            <a:fld id="{51009503-74F2-D148-8E36-C3363E7BA6F3}" type="slidenum">
              <a:rPr lang="en-US" smtClean="0"/>
              <a:t>20</a:t>
            </a:fld>
            <a:endParaRPr lang="en-US"/>
          </a:p>
        </p:txBody>
      </p:sp>
    </p:spTree>
    <p:extLst>
      <p:ext uri="{BB962C8B-B14F-4D97-AF65-F5344CB8AC3E}">
        <p14:creationId xmlns:p14="http://schemas.microsoft.com/office/powerpoint/2010/main" val="2443510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AF07C-EEB0-D115-4E0F-38C99A4B6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46EFB5-BC4B-9E5D-FB72-F0E4B5D4C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F83BE-D01E-F9F7-B20F-B951510710D0}"/>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C313CADE-B204-5F54-21BC-899AEE77EC9D}"/>
              </a:ext>
            </a:extLst>
          </p:cNvPr>
          <p:cNvSpPr>
            <a:spLocks noGrp="1"/>
          </p:cNvSpPr>
          <p:nvPr>
            <p:ph type="sldNum" sz="quarter" idx="10"/>
          </p:nvPr>
        </p:nvSpPr>
        <p:spPr/>
        <p:txBody>
          <a:bodyPr/>
          <a:lstStyle/>
          <a:p>
            <a:fld id="{51009503-74F2-D148-8E36-C3363E7BA6F3}" type="slidenum">
              <a:rPr lang="en-US" smtClean="0"/>
              <a:t>21</a:t>
            </a:fld>
            <a:endParaRPr lang="en-US"/>
          </a:p>
        </p:txBody>
      </p:sp>
    </p:spTree>
    <p:extLst>
      <p:ext uri="{BB962C8B-B14F-4D97-AF65-F5344CB8AC3E}">
        <p14:creationId xmlns:p14="http://schemas.microsoft.com/office/powerpoint/2010/main" val="3942391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822CBEF7-043A-4A78-A7B1-31026F55746A}" type="slidenum">
              <a:rPr lang="en-US" smtClean="0"/>
              <a:pPr>
                <a:defRPr/>
              </a:pPr>
              <a:t>3</a:t>
            </a:fld>
            <a:endParaRPr lang="en-US"/>
          </a:p>
        </p:txBody>
      </p:sp>
    </p:spTree>
    <p:extLst>
      <p:ext uri="{BB962C8B-B14F-4D97-AF65-F5344CB8AC3E}">
        <p14:creationId xmlns:p14="http://schemas.microsoft.com/office/powerpoint/2010/main" val="685299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en-US" dirty="0">
              <a:latin typeface="Calibri" charset="0"/>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1B8B0331-5A76-1043-98F4-E13294FBA75E}" type="slidenum">
              <a:rPr lang="en-US" sz="1200"/>
              <a:pPr eaLnBrk="1" fontAlgn="base" hangingPunct="1">
                <a:spcBef>
                  <a:spcPct val="0"/>
                </a:spcBef>
                <a:spcAft>
                  <a:spcPct val="0"/>
                </a:spcAft>
              </a:pPr>
              <a:t>4</a:t>
            </a:fld>
            <a:endParaRPr lang="en-US" sz="1200"/>
          </a:p>
        </p:txBody>
      </p:sp>
    </p:spTree>
    <p:extLst>
      <p:ext uri="{BB962C8B-B14F-4D97-AF65-F5344CB8AC3E}">
        <p14:creationId xmlns:p14="http://schemas.microsoft.com/office/powerpoint/2010/main" val="884108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51009503-74F2-D148-8E36-C3363E7BA6F3}" type="slidenum">
              <a:rPr lang="en-US" smtClean="0"/>
              <a:t>5</a:t>
            </a:fld>
            <a:endParaRPr lang="en-US"/>
          </a:p>
        </p:txBody>
      </p:sp>
    </p:spTree>
    <p:extLst>
      <p:ext uri="{BB962C8B-B14F-4D97-AF65-F5344CB8AC3E}">
        <p14:creationId xmlns:p14="http://schemas.microsoft.com/office/powerpoint/2010/main" val="356590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314DA-0E14-FE6E-92A1-52D1D97F45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0C1693-D21F-7098-F7F8-8D0AA0747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F59D7-6F26-4381-89BE-59EBBCFBA904}"/>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50C606A7-704D-6785-2B4F-FF0FA22AFFF3}"/>
              </a:ext>
            </a:extLst>
          </p:cNvPr>
          <p:cNvSpPr>
            <a:spLocks noGrp="1"/>
          </p:cNvSpPr>
          <p:nvPr>
            <p:ph type="sldNum" sz="quarter" idx="10"/>
          </p:nvPr>
        </p:nvSpPr>
        <p:spPr/>
        <p:txBody>
          <a:bodyPr/>
          <a:lstStyle/>
          <a:p>
            <a:fld id="{51009503-74F2-D148-8E36-C3363E7BA6F3}" type="slidenum">
              <a:rPr lang="en-US" smtClean="0"/>
              <a:t>6</a:t>
            </a:fld>
            <a:endParaRPr lang="en-US"/>
          </a:p>
        </p:txBody>
      </p:sp>
    </p:spTree>
    <p:extLst>
      <p:ext uri="{BB962C8B-B14F-4D97-AF65-F5344CB8AC3E}">
        <p14:creationId xmlns:p14="http://schemas.microsoft.com/office/powerpoint/2010/main" val="852941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A1EC0-0400-6090-72DE-8EDBB55619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2AA52-C411-3476-355E-88656CDBC5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B878-1D4D-EC22-6AE3-10F0D9A3FAA6}"/>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E6667C4C-C9F9-16D8-7BAA-BBB18427990F}"/>
              </a:ext>
            </a:extLst>
          </p:cNvPr>
          <p:cNvSpPr>
            <a:spLocks noGrp="1"/>
          </p:cNvSpPr>
          <p:nvPr>
            <p:ph type="sldNum" sz="quarter" idx="10"/>
          </p:nvPr>
        </p:nvSpPr>
        <p:spPr/>
        <p:txBody>
          <a:bodyPr/>
          <a:lstStyle/>
          <a:p>
            <a:fld id="{51009503-74F2-D148-8E36-C3363E7BA6F3}" type="slidenum">
              <a:rPr lang="en-US" smtClean="0"/>
              <a:t>7</a:t>
            </a:fld>
            <a:endParaRPr lang="en-US"/>
          </a:p>
        </p:txBody>
      </p:sp>
    </p:spTree>
    <p:extLst>
      <p:ext uri="{BB962C8B-B14F-4D97-AF65-F5344CB8AC3E}">
        <p14:creationId xmlns:p14="http://schemas.microsoft.com/office/powerpoint/2010/main" val="426120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447D9-F227-EFB6-04ED-73A2D0603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A5BAF-FD61-70EC-15B4-02248FE4C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5B0C75-49F5-34F9-D506-FBD087BFB616}"/>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95E9CC07-476E-4941-9A7F-39750BDE3C74}"/>
              </a:ext>
            </a:extLst>
          </p:cNvPr>
          <p:cNvSpPr>
            <a:spLocks noGrp="1"/>
          </p:cNvSpPr>
          <p:nvPr>
            <p:ph type="sldNum" sz="quarter" idx="10"/>
          </p:nvPr>
        </p:nvSpPr>
        <p:spPr/>
        <p:txBody>
          <a:bodyPr/>
          <a:lstStyle/>
          <a:p>
            <a:fld id="{51009503-74F2-D148-8E36-C3363E7BA6F3}" type="slidenum">
              <a:rPr lang="en-US" smtClean="0"/>
              <a:t>8</a:t>
            </a:fld>
            <a:endParaRPr lang="en-US"/>
          </a:p>
        </p:txBody>
      </p:sp>
    </p:spTree>
    <p:extLst>
      <p:ext uri="{BB962C8B-B14F-4D97-AF65-F5344CB8AC3E}">
        <p14:creationId xmlns:p14="http://schemas.microsoft.com/office/powerpoint/2010/main" val="2313986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9A7A-86D7-D2FB-966E-5F8DF7051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3D0830-C7FA-335F-7F9E-8F6620B260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5C93C6-6E38-A2AB-848E-2EC6E96303FB}"/>
              </a:ext>
            </a:extLst>
          </p:cNvPr>
          <p:cNvSpPr>
            <a:spLocks noGrp="1"/>
          </p:cNvSpPr>
          <p:nvPr>
            <p:ph type="body" idx="1"/>
          </p:nvPr>
        </p:nvSpPr>
        <p:spPr/>
        <p:txBody>
          <a:bodyPr/>
          <a:lstStyle/>
          <a:p>
            <a:endParaRPr lang="en-DE" sz="1200" kern="1200" dirty="0">
              <a:solidFill>
                <a:schemeClr val="tx1"/>
              </a:solidFill>
              <a:effectLst/>
              <a:latin typeface="+mn-lt"/>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587D75C3-28B5-51D4-D62B-49341A36466A}"/>
              </a:ext>
            </a:extLst>
          </p:cNvPr>
          <p:cNvSpPr>
            <a:spLocks noGrp="1"/>
          </p:cNvSpPr>
          <p:nvPr>
            <p:ph type="sldNum" sz="quarter" idx="10"/>
          </p:nvPr>
        </p:nvSpPr>
        <p:spPr/>
        <p:txBody>
          <a:bodyPr/>
          <a:lstStyle/>
          <a:p>
            <a:fld id="{51009503-74F2-D148-8E36-C3363E7BA6F3}" type="slidenum">
              <a:rPr lang="en-US" smtClean="0"/>
              <a:t>9</a:t>
            </a:fld>
            <a:endParaRPr lang="en-US"/>
          </a:p>
        </p:txBody>
      </p:sp>
    </p:spTree>
    <p:extLst>
      <p:ext uri="{BB962C8B-B14F-4D97-AF65-F5344CB8AC3E}">
        <p14:creationId xmlns:p14="http://schemas.microsoft.com/office/powerpoint/2010/main" val="3005898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EC49-EB6E-FF37-25AF-768FDD912B0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a:p>
        </p:txBody>
      </p:sp>
      <p:sp>
        <p:nvSpPr>
          <p:cNvPr id="3" name="Subtitle 2">
            <a:extLst>
              <a:ext uri="{FF2B5EF4-FFF2-40B4-BE49-F238E27FC236}">
                <a16:creationId xmlns:a16="http://schemas.microsoft.com/office/drawing/2014/main" id="{919AA3A8-10F1-310C-853B-B8BC710274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a:p>
        </p:txBody>
      </p:sp>
      <p:sp>
        <p:nvSpPr>
          <p:cNvPr id="4" name="Date Placeholder 3">
            <a:extLst>
              <a:ext uri="{FF2B5EF4-FFF2-40B4-BE49-F238E27FC236}">
                <a16:creationId xmlns:a16="http://schemas.microsoft.com/office/drawing/2014/main" id="{58431F79-3B10-7301-4467-A2D2698E3CCF}"/>
              </a:ext>
            </a:extLst>
          </p:cNvPr>
          <p:cNvSpPr>
            <a:spLocks noGrp="1"/>
          </p:cNvSpPr>
          <p:nvPr>
            <p:ph type="dt" sz="half" idx="10"/>
          </p:nvPr>
        </p:nvSpPr>
        <p:spPr/>
        <p:txBody>
          <a:bodyPr/>
          <a:lstStyle/>
          <a:p>
            <a:fld id="{AFAE5B79-A4F3-3043-AF96-49571EC66B66}" type="datetimeFigureOut">
              <a:rPr lang="en-DE" smtClean="0"/>
              <a:t>22.11.24</a:t>
            </a:fld>
            <a:endParaRPr lang="en-DE"/>
          </a:p>
        </p:txBody>
      </p:sp>
      <p:sp>
        <p:nvSpPr>
          <p:cNvPr id="5" name="Footer Placeholder 4">
            <a:extLst>
              <a:ext uri="{FF2B5EF4-FFF2-40B4-BE49-F238E27FC236}">
                <a16:creationId xmlns:a16="http://schemas.microsoft.com/office/drawing/2014/main" id="{E44E7CCC-06C3-C78E-4922-189825D4F8E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6E33A91-55DB-816E-FFFA-F8EE01AACE10}"/>
              </a:ext>
            </a:extLst>
          </p:cNvPr>
          <p:cNvSpPr>
            <a:spLocks noGrp="1"/>
          </p:cNvSpPr>
          <p:nvPr>
            <p:ph type="sldNum" sz="quarter" idx="12"/>
          </p:nvPr>
        </p:nvSpPr>
        <p:spPr/>
        <p:txBody>
          <a:bodyPr/>
          <a:lstStyle/>
          <a:p>
            <a:fld id="{EFFF6BD5-05E4-B94F-A0F5-18AD095119CF}" type="slidenum">
              <a:rPr lang="en-DE" smtClean="0"/>
              <a:t>‹#›</a:t>
            </a:fld>
            <a:endParaRPr lang="en-DE"/>
          </a:p>
        </p:txBody>
      </p:sp>
    </p:spTree>
    <p:extLst>
      <p:ext uri="{BB962C8B-B14F-4D97-AF65-F5344CB8AC3E}">
        <p14:creationId xmlns:p14="http://schemas.microsoft.com/office/powerpoint/2010/main" val="32560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1ABA-FBE2-19AD-9E33-5DE52A54B7B1}"/>
              </a:ext>
            </a:extLst>
          </p:cNvPr>
          <p:cNvSpPr>
            <a:spLocks noGrp="1"/>
          </p:cNvSpPr>
          <p:nvPr>
            <p:ph type="title"/>
          </p:nvPr>
        </p:nvSpPr>
        <p:spPr/>
        <p:txBody>
          <a:bodyPr/>
          <a:lstStyle/>
          <a:p>
            <a:r>
              <a:rPr lang="en-GB"/>
              <a:t>Click to edit Master title style</a:t>
            </a:r>
            <a:endParaRPr/>
          </a:p>
        </p:txBody>
      </p:sp>
      <p:sp>
        <p:nvSpPr>
          <p:cNvPr id="3" name="Vertical Text Placeholder 2">
            <a:extLst>
              <a:ext uri="{FF2B5EF4-FFF2-40B4-BE49-F238E27FC236}">
                <a16:creationId xmlns:a16="http://schemas.microsoft.com/office/drawing/2014/main" id="{F61919C8-081B-9CEE-E461-4FA9E5831B1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Date Placeholder 3">
            <a:extLst>
              <a:ext uri="{FF2B5EF4-FFF2-40B4-BE49-F238E27FC236}">
                <a16:creationId xmlns:a16="http://schemas.microsoft.com/office/drawing/2014/main" id="{EF26BC62-8108-AE81-45A6-8BF673339D24}"/>
              </a:ext>
            </a:extLst>
          </p:cNvPr>
          <p:cNvSpPr>
            <a:spLocks noGrp="1"/>
          </p:cNvSpPr>
          <p:nvPr>
            <p:ph type="dt" sz="half" idx="10"/>
          </p:nvPr>
        </p:nvSpPr>
        <p:spPr/>
        <p:txBody>
          <a:bodyPr/>
          <a:lstStyle/>
          <a:p>
            <a:fld id="{AFAE5B79-A4F3-3043-AF96-49571EC66B66}" type="datetimeFigureOut">
              <a:rPr lang="en-DE" smtClean="0"/>
              <a:t>22.11.24</a:t>
            </a:fld>
            <a:endParaRPr lang="en-DE"/>
          </a:p>
        </p:txBody>
      </p:sp>
      <p:sp>
        <p:nvSpPr>
          <p:cNvPr id="5" name="Footer Placeholder 4">
            <a:extLst>
              <a:ext uri="{FF2B5EF4-FFF2-40B4-BE49-F238E27FC236}">
                <a16:creationId xmlns:a16="http://schemas.microsoft.com/office/drawing/2014/main" id="{08CE4C68-CDEB-4D14-6598-625FFB942B1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B1F7490-7251-3F17-9F52-0B999864EC45}"/>
              </a:ext>
            </a:extLst>
          </p:cNvPr>
          <p:cNvSpPr>
            <a:spLocks noGrp="1"/>
          </p:cNvSpPr>
          <p:nvPr>
            <p:ph type="sldNum" sz="quarter" idx="12"/>
          </p:nvPr>
        </p:nvSpPr>
        <p:spPr/>
        <p:txBody>
          <a:bodyPr/>
          <a:lstStyle/>
          <a:p>
            <a:fld id="{EFFF6BD5-05E4-B94F-A0F5-18AD095119CF}" type="slidenum">
              <a:rPr lang="en-DE" smtClean="0"/>
              <a:t>‹#›</a:t>
            </a:fld>
            <a:endParaRPr lang="en-DE"/>
          </a:p>
        </p:txBody>
      </p:sp>
    </p:spTree>
    <p:extLst>
      <p:ext uri="{BB962C8B-B14F-4D97-AF65-F5344CB8AC3E}">
        <p14:creationId xmlns:p14="http://schemas.microsoft.com/office/powerpoint/2010/main" val="3779258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4ACA36-29CD-9614-1018-F81F10619CA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a:p>
        </p:txBody>
      </p:sp>
      <p:sp>
        <p:nvSpPr>
          <p:cNvPr id="3" name="Vertical Text Placeholder 2">
            <a:extLst>
              <a:ext uri="{FF2B5EF4-FFF2-40B4-BE49-F238E27FC236}">
                <a16:creationId xmlns:a16="http://schemas.microsoft.com/office/drawing/2014/main" id="{6CAD4E78-B591-1B89-C39F-ED2CA8B7CAF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Date Placeholder 3">
            <a:extLst>
              <a:ext uri="{FF2B5EF4-FFF2-40B4-BE49-F238E27FC236}">
                <a16:creationId xmlns:a16="http://schemas.microsoft.com/office/drawing/2014/main" id="{0494BAE1-88D6-B9BB-D2C4-276165074F5A}"/>
              </a:ext>
            </a:extLst>
          </p:cNvPr>
          <p:cNvSpPr>
            <a:spLocks noGrp="1"/>
          </p:cNvSpPr>
          <p:nvPr>
            <p:ph type="dt" sz="half" idx="10"/>
          </p:nvPr>
        </p:nvSpPr>
        <p:spPr/>
        <p:txBody>
          <a:bodyPr/>
          <a:lstStyle/>
          <a:p>
            <a:fld id="{AFAE5B79-A4F3-3043-AF96-49571EC66B66}" type="datetimeFigureOut">
              <a:rPr lang="en-DE" smtClean="0"/>
              <a:t>22.11.24</a:t>
            </a:fld>
            <a:endParaRPr lang="en-DE"/>
          </a:p>
        </p:txBody>
      </p:sp>
      <p:sp>
        <p:nvSpPr>
          <p:cNvPr id="5" name="Footer Placeholder 4">
            <a:extLst>
              <a:ext uri="{FF2B5EF4-FFF2-40B4-BE49-F238E27FC236}">
                <a16:creationId xmlns:a16="http://schemas.microsoft.com/office/drawing/2014/main" id="{592F7353-2FF5-EF9F-11F8-602D7DE2577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9F755B5-D354-F23E-BEE0-2DFA6A5E2AFC}"/>
              </a:ext>
            </a:extLst>
          </p:cNvPr>
          <p:cNvSpPr>
            <a:spLocks noGrp="1"/>
          </p:cNvSpPr>
          <p:nvPr>
            <p:ph type="sldNum" sz="quarter" idx="12"/>
          </p:nvPr>
        </p:nvSpPr>
        <p:spPr/>
        <p:txBody>
          <a:bodyPr/>
          <a:lstStyle/>
          <a:p>
            <a:fld id="{EFFF6BD5-05E4-B94F-A0F5-18AD095119CF}" type="slidenum">
              <a:rPr lang="en-DE" smtClean="0"/>
              <a:t>‹#›</a:t>
            </a:fld>
            <a:endParaRPr lang="en-DE"/>
          </a:p>
        </p:txBody>
      </p:sp>
    </p:spTree>
    <p:extLst>
      <p:ext uri="{BB962C8B-B14F-4D97-AF65-F5344CB8AC3E}">
        <p14:creationId xmlns:p14="http://schemas.microsoft.com/office/powerpoint/2010/main" val="1943004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8" name="Textplatzhalter 7"/>
          <p:cNvSpPr>
            <a:spLocks noGrp="1"/>
          </p:cNvSpPr>
          <p:nvPr>
            <p:ph type="body" sz="quarter" idx="13"/>
          </p:nvPr>
        </p:nvSpPr>
        <p:spPr>
          <a:xfrm>
            <a:off x="609600" y="692696"/>
            <a:ext cx="7486651" cy="500062"/>
          </a:xfrm>
        </p:spPr>
        <p:txBody>
          <a:bodyPr/>
          <a:lstStyle>
            <a:lvl1pPr>
              <a:buNone/>
              <a:defRPr sz="2800">
                <a:latin typeface="+mn-lt"/>
              </a:defRPr>
            </a:lvl1pPr>
          </a:lstStyle>
          <a:p>
            <a:pPr lvl="0"/>
            <a:r>
              <a:rPr lang="en-US"/>
              <a:t>Click to edit Master text styles</a:t>
            </a:r>
          </a:p>
        </p:txBody>
      </p:sp>
      <p:sp>
        <p:nvSpPr>
          <p:cNvPr id="11" name="Inhaltsplatzhalter 4"/>
          <p:cNvSpPr>
            <a:spLocks noGrp="1"/>
          </p:cNvSpPr>
          <p:nvPr>
            <p:ph sz="quarter" idx="15"/>
          </p:nvPr>
        </p:nvSpPr>
        <p:spPr>
          <a:xfrm>
            <a:off x="605256" y="1269763"/>
            <a:ext cx="10977144" cy="4856400"/>
          </a:xfrm>
        </p:spPr>
        <p:txBody>
          <a:bodyPr>
            <a:normAutofit/>
          </a:bodyPr>
          <a:lstStyle>
            <a:lvl1pPr>
              <a:defRPr sz="2400"/>
            </a:lvl1pPr>
            <a:lvl2pPr>
              <a:defRPr sz="2000"/>
            </a:lvl2pPr>
            <a:lvl3pPr>
              <a:defRPr sz="18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6"/>
          </p:nvPr>
        </p:nvSpPr>
        <p:spPr>
          <a:xfrm>
            <a:off x="4000500" y="6453189"/>
            <a:ext cx="3860800" cy="365125"/>
          </a:xfrm>
        </p:spPr>
        <p:txBody>
          <a:bodyPr/>
          <a:lstStyle>
            <a:lvl1pPr algn="ctr">
              <a:defRPr sz="1200">
                <a:solidFill>
                  <a:schemeClr val="tx1">
                    <a:tint val="75000"/>
                  </a:schemeClr>
                </a:solidFill>
              </a:defRPr>
            </a:lvl1pPr>
          </a:lstStyle>
          <a:p>
            <a:pPr>
              <a:defRPr/>
            </a:pPr>
            <a:endParaRPr lang="de-DE"/>
          </a:p>
        </p:txBody>
      </p:sp>
      <p:sp>
        <p:nvSpPr>
          <p:cNvPr id="6" name="Foliennummernplatzhalter 5"/>
          <p:cNvSpPr>
            <a:spLocks noGrp="1"/>
          </p:cNvSpPr>
          <p:nvPr>
            <p:ph type="sldNum" sz="quarter" idx="17"/>
          </p:nvPr>
        </p:nvSpPr>
        <p:spPr>
          <a:xfrm>
            <a:off x="2639485" y="6453189"/>
            <a:ext cx="1248833" cy="365125"/>
          </a:xfrm>
        </p:spPr>
        <p:txBody>
          <a:bodyPr/>
          <a:lstStyle>
            <a:lvl1pPr algn="l">
              <a:defRPr sz="1200">
                <a:solidFill>
                  <a:schemeClr val="tx1">
                    <a:tint val="75000"/>
                  </a:schemeClr>
                </a:solidFill>
              </a:defRPr>
            </a:lvl1pPr>
          </a:lstStyle>
          <a:p>
            <a:pPr>
              <a:defRPr/>
            </a:pPr>
            <a:fld id="{BE3CDA7C-0DDC-DC4C-849C-547C2B251E31}" type="slidenum">
              <a:rPr lang="de-DE"/>
              <a:pPr>
                <a:defRPr/>
              </a:pPr>
              <a:t>‹#›</a:t>
            </a:fld>
            <a:endParaRPr lang="de-DE" dirty="0"/>
          </a:p>
          <a:p>
            <a:pPr>
              <a:defRPr/>
            </a:pPr>
            <a:fld id="{24AB9230-679F-1045-B49B-98C0DCAF56BA}" type="datetimeFigureOut">
              <a:rPr lang="de-DE"/>
              <a:pPr>
                <a:defRPr/>
              </a:pPr>
              <a:t>22.11.24</a:t>
            </a:fld>
            <a:endParaRPr lang="de-DE" dirty="0"/>
          </a:p>
        </p:txBody>
      </p:sp>
    </p:spTree>
    <p:extLst>
      <p:ext uri="{BB962C8B-B14F-4D97-AF65-F5344CB8AC3E}">
        <p14:creationId xmlns:p14="http://schemas.microsoft.com/office/powerpoint/2010/main" val="48637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9BB5-AA22-71CB-F1A1-D9CE401108CA}"/>
              </a:ext>
            </a:extLst>
          </p:cNvPr>
          <p:cNvSpPr>
            <a:spLocks noGrp="1"/>
          </p:cNvSpPr>
          <p:nvPr>
            <p:ph type="title"/>
          </p:nvPr>
        </p:nvSpPr>
        <p:spPr/>
        <p:txBody>
          <a:bodyPr/>
          <a:lstStyle/>
          <a:p>
            <a:r>
              <a:rPr lang="en-GB"/>
              <a:t>Click to edit Master title style</a:t>
            </a:r>
            <a:endParaRPr/>
          </a:p>
        </p:txBody>
      </p:sp>
      <p:sp>
        <p:nvSpPr>
          <p:cNvPr id="3" name="Content Placeholder 2">
            <a:extLst>
              <a:ext uri="{FF2B5EF4-FFF2-40B4-BE49-F238E27FC236}">
                <a16:creationId xmlns:a16="http://schemas.microsoft.com/office/drawing/2014/main" id="{50F60F92-E49B-A983-7D19-839F15D7138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Date Placeholder 3">
            <a:extLst>
              <a:ext uri="{FF2B5EF4-FFF2-40B4-BE49-F238E27FC236}">
                <a16:creationId xmlns:a16="http://schemas.microsoft.com/office/drawing/2014/main" id="{5681D2F0-2FA7-E4DB-CC55-C3B1735CE37A}"/>
              </a:ext>
            </a:extLst>
          </p:cNvPr>
          <p:cNvSpPr>
            <a:spLocks noGrp="1"/>
          </p:cNvSpPr>
          <p:nvPr>
            <p:ph type="dt" sz="half" idx="10"/>
          </p:nvPr>
        </p:nvSpPr>
        <p:spPr/>
        <p:txBody>
          <a:bodyPr/>
          <a:lstStyle/>
          <a:p>
            <a:fld id="{AFAE5B79-A4F3-3043-AF96-49571EC66B66}" type="datetimeFigureOut">
              <a:rPr lang="en-DE" smtClean="0"/>
              <a:t>22.11.24</a:t>
            </a:fld>
            <a:endParaRPr lang="en-DE"/>
          </a:p>
        </p:txBody>
      </p:sp>
      <p:sp>
        <p:nvSpPr>
          <p:cNvPr id="5" name="Footer Placeholder 4">
            <a:extLst>
              <a:ext uri="{FF2B5EF4-FFF2-40B4-BE49-F238E27FC236}">
                <a16:creationId xmlns:a16="http://schemas.microsoft.com/office/drawing/2014/main" id="{838076EB-7C35-F6BA-BBA4-A70C021E080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5B28A6A-ADE1-C9A2-A226-11B64CBEB8C0}"/>
              </a:ext>
            </a:extLst>
          </p:cNvPr>
          <p:cNvSpPr>
            <a:spLocks noGrp="1"/>
          </p:cNvSpPr>
          <p:nvPr>
            <p:ph type="sldNum" sz="quarter" idx="12"/>
          </p:nvPr>
        </p:nvSpPr>
        <p:spPr/>
        <p:txBody>
          <a:bodyPr/>
          <a:lstStyle/>
          <a:p>
            <a:fld id="{EFFF6BD5-05E4-B94F-A0F5-18AD095119CF}" type="slidenum">
              <a:rPr lang="en-DE" smtClean="0"/>
              <a:t>‹#›</a:t>
            </a:fld>
            <a:endParaRPr lang="en-DE"/>
          </a:p>
        </p:txBody>
      </p:sp>
    </p:spTree>
    <p:extLst>
      <p:ext uri="{BB962C8B-B14F-4D97-AF65-F5344CB8AC3E}">
        <p14:creationId xmlns:p14="http://schemas.microsoft.com/office/powerpoint/2010/main" val="832422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85B54-0976-3A5B-44DB-5CB92CB5BA3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a:p>
        </p:txBody>
      </p:sp>
      <p:sp>
        <p:nvSpPr>
          <p:cNvPr id="3" name="Text Placeholder 2">
            <a:extLst>
              <a:ext uri="{FF2B5EF4-FFF2-40B4-BE49-F238E27FC236}">
                <a16:creationId xmlns:a16="http://schemas.microsoft.com/office/drawing/2014/main" id="{DB15A017-9672-F12C-DA9D-D3485F66A6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9305696-5B14-1D58-FBED-0246DCBC60DD}"/>
              </a:ext>
            </a:extLst>
          </p:cNvPr>
          <p:cNvSpPr>
            <a:spLocks noGrp="1"/>
          </p:cNvSpPr>
          <p:nvPr>
            <p:ph type="dt" sz="half" idx="10"/>
          </p:nvPr>
        </p:nvSpPr>
        <p:spPr/>
        <p:txBody>
          <a:bodyPr/>
          <a:lstStyle/>
          <a:p>
            <a:fld id="{AFAE5B79-A4F3-3043-AF96-49571EC66B66}" type="datetimeFigureOut">
              <a:rPr lang="en-DE" smtClean="0"/>
              <a:t>22.11.24</a:t>
            </a:fld>
            <a:endParaRPr lang="en-DE"/>
          </a:p>
        </p:txBody>
      </p:sp>
      <p:sp>
        <p:nvSpPr>
          <p:cNvPr id="5" name="Footer Placeholder 4">
            <a:extLst>
              <a:ext uri="{FF2B5EF4-FFF2-40B4-BE49-F238E27FC236}">
                <a16:creationId xmlns:a16="http://schemas.microsoft.com/office/drawing/2014/main" id="{9899433F-44C4-8A82-AC69-7969837E86D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30C23AB-2A3D-FE8D-9B63-A17CE719CDC8}"/>
              </a:ext>
            </a:extLst>
          </p:cNvPr>
          <p:cNvSpPr>
            <a:spLocks noGrp="1"/>
          </p:cNvSpPr>
          <p:nvPr>
            <p:ph type="sldNum" sz="quarter" idx="12"/>
          </p:nvPr>
        </p:nvSpPr>
        <p:spPr/>
        <p:txBody>
          <a:bodyPr/>
          <a:lstStyle/>
          <a:p>
            <a:fld id="{EFFF6BD5-05E4-B94F-A0F5-18AD095119CF}" type="slidenum">
              <a:rPr lang="en-DE" smtClean="0"/>
              <a:t>‹#›</a:t>
            </a:fld>
            <a:endParaRPr lang="en-DE"/>
          </a:p>
        </p:txBody>
      </p:sp>
    </p:spTree>
    <p:extLst>
      <p:ext uri="{BB962C8B-B14F-4D97-AF65-F5344CB8AC3E}">
        <p14:creationId xmlns:p14="http://schemas.microsoft.com/office/powerpoint/2010/main" val="301734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0D3-9507-A325-B309-8B0F3F229592}"/>
              </a:ext>
            </a:extLst>
          </p:cNvPr>
          <p:cNvSpPr>
            <a:spLocks noGrp="1"/>
          </p:cNvSpPr>
          <p:nvPr>
            <p:ph type="title"/>
          </p:nvPr>
        </p:nvSpPr>
        <p:spPr/>
        <p:txBody>
          <a:bodyPr/>
          <a:lstStyle/>
          <a:p>
            <a:r>
              <a:rPr lang="en-GB"/>
              <a:t>Click to edit Master title style</a:t>
            </a:r>
            <a:endParaRPr/>
          </a:p>
        </p:txBody>
      </p:sp>
      <p:sp>
        <p:nvSpPr>
          <p:cNvPr id="3" name="Content Placeholder 2">
            <a:extLst>
              <a:ext uri="{FF2B5EF4-FFF2-40B4-BE49-F238E27FC236}">
                <a16:creationId xmlns:a16="http://schemas.microsoft.com/office/drawing/2014/main" id="{53A23F8E-EF47-D42E-9498-7340B341804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Content Placeholder 3">
            <a:extLst>
              <a:ext uri="{FF2B5EF4-FFF2-40B4-BE49-F238E27FC236}">
                <a16:creationId xmlns:a16="http://schemas.microsoft.com/office/drawing/2014/main" id="{EFE21E47-4B17-F82C-604C-722B3C10DD5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5" name="Date Placeholder 4">
            <a:extLst>
              <a:ext uri="{FF2B5EF4-FFF2-40B4-BE49-F238E27FC236}">
                <a16:creationId xmlns:a16="http://schemas.microsoft.com/office/drawing/2014/main" id="{8004B5D1-ED83-5E18-AEC2-61A758075D8D}"/>
              </a:ext>
            </a:extLst>
          </p:cNvPr>
          <p:cNvSpPr>
            <a:spLocks noGrp="1"/>
          </p:cNvSpPr>
          <p:nvPr>
            <p:ph type="dt" sz="half" idx="10"/>
          </p:nvPr>
        </p:nvSpPr>
        <p:spPr/>
        <p:txBody>
          <a:bodyPr/>
          <a:lstStyle/>
          <a:p>
            <a:fld id="{AFAE5B79-A4F3-3043-AF96-49571EC66B66}" type="datetimeFigureOut">
              <a:rPr lang="en-DE" smtClean="0"/>
              <a:t>22.11.24</a:t>
            </a:fld>
            <a:endParaRPr lang="en-DE"/>
          </a:p>
        </p:txBody>
      </p:sp>
      <p:sp>
        <p:nvSpPr>
          <p:cNvPr id="6" name="Footer Placeholder 5">
            <a:extLst>
              <a:ext uri="{FF2B5EF4-FFF2-40B4-BE49-F238E27FC236}">
                <a16:creationId xmlns:a16="http://schemas.microsoft.com/office/drawing/2014/main" id="{DAEC4810-4E82-A6B5-1325-3BD7965D96D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19F957C-67ED-9434-6B3A-5FE0C6DFF04A}"/>
              </a:ext>
            </a:extLst>
          </p:cNvPr>
          <p:cNvSpPr>
            <a:spLocks noGrp="1"/>
          </p:cNvSpPr>
          <p:nvPr>
            <p:ph type="sldNum" sz="quarter" idx="12"/>
          </p:nvPr>
        </p:nvSpPr>
        <p:spPr/>
        <p:txBody>
          <a:bodyPr/>
          <a:lstStyle/>
          <a:p>
            <a:fld id="{EFFF6BD5-05E4-B94F-A0F5-18AD095119CF}" type="slidenum">
              <a:rPr lang="en-DE" smtClean="0"/>
              <a:t>‹#›</a:t>
            </a:fld>
            <a:endParaRPr lang="en-DE"/>
          </a:p>
        </p:txBody>
      </p:sp>
    </p:spTree>
    <p:extLst>
      <p:ext uri="{BB962C8B-B14F-4D97-AF65-F5344CB8AC3E}">
        <p14:creationId xmlns:p14="http://schemas.microsoft.com/office/powerpoint/2010/main" val="4030723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B65F0-3917-F408-82A0-C28405933C53}"/>
              </a:ext>
            </a:extLst>
          </p:cNvPr>
          <p:cNvSpPr>
            <a:spLocks noGrp="1"/>
          </p:cNvSpPr>
          <p:nvPr>
            <p:ph type="title"/>
          </p:nvPr>
        </p:nvSpPr>
        <p:spPr>
          <a:xfrm>
            <a:off x="839788" y="365125"/>
            <a:ext cx="10515600" cy="1325563"/>
          </a:xfrm>
        </p:spPr>
        <p:txBody>
          <a:bodyPr/>
          <a:lstStyle/>
          <a:p>
            <a:r>
              <a:rPr lang="en-GB"/>
              <a:t>Click to edit Master title style</a:t>
            </a:r>
            <a:endParaRPr/>
          </a:p>
        </p:txBody>
      </p:sp>
      <p:sp>
        <p:nvSpPr>
          <p:cNvPr id="3" name="Text Placeholder 2">
            <a:extLst>
              <a:ext uri="{FF2B5EF4-FFF2-40B4-BE49-F238E27FC236}">
                <a16:creationId xmlns:a16="http://schemas.microsoft.com/office/drawing/2014/main" id="{D8B8E00B-B3C2-5CDC-3DDC-4926360AD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F5CA2E0-8B07-9B2B-36D6-2F3D5FD7442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5" name="Text Placeholder 4">
            <a:extLst>
              <a:ext uri="{FF2B5EF4-FFF2-40B4-BE49-F238E27FC236}">
                <a16:creationId xmlns:a16="http://schemas.microsoft.com/office/drawing/2014/main" id="{B72959CC-439E-F766-DA30-DE2A2470A7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10B67EA-9963-507D-8E61-3EFDD1A0A25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7" name="Date Placeholder 6">
            <a:extLst>
              <a:ext uri="{FF2B5EF4-FFF2-40B4-BE49-F238E27FC236}">
                <a16:creationId xmlns:a16="http://schemas.microsoft.com/office/drawing/2014/main" id="{CDD8C2A4-048B-F749-12CF-9F0237594268}"/>
              </a:ext>
            </a:extLst>
          </p:cNvPr>
          <p:cNvSpPr>
            <a:spLocks noGrp="1"/>
          </p:cNvSpPr>
          <p:nvPr>
            <p:ph type="dt" sz="half" idx="10"/>
          </p:nvPr>
        </p:nvSpPr>
        <p:spPr/>
        <p:txBody>
          <a:bodyPr/>
          <a:lstStyle/>
          <a:p>
            <a:fld id="{AFAE5B79-A4F3-3043-AF96-49571EC66B66}" type="datetimeFigureOut">
              <a:rPr lang="en-DE" smtClean="0"/>
              <a:t>22.11.24</a:t>
            </a:fld>
            <a:endParaRPr lang="en-DE"/>
          </a:p>
        </p:txBody>
      </p:sp>
      <p:sp>
        <p:nvSpPr>
          <p:cNvPr id="8" name="Footer Placeholder 7">
            <a:extLst>
              <a:ext uri="{FF2B5EF4-FFF2-40B4-BE49-F238E27FC236}">
                <a16:creationId xmlns:a16="http://schemas.microsoft.com/office/drawing/2014/main" id="{3C4314EC-169C-7A20-13E3-200526D70FE4}"/>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DD35EF9F-D6F3-82DF-05F6-C1E679B1E47F}"/>
              </a:ext>
            </a:extLst>
          </p:cNvPr>
          <p:cNvSpPr>
            <a:spLocks noGrp="1"/>
          </p:cNvSpPr>
          <p:nvPr>
            <p:ph type="sldNum" sz="quarter" idx="12"/>
          </p:nvPr>
        </p:nvSpPr>
        <p:spPr/>
        <p:txBody>
          <a:bodyPr/>
          <a:lstStyle/>
          <a:p>
            <a:fld id="{EFFF6BD5-05E4-B94F-A0F5-18AD095119CF}" type="slidenum">
              <a:rPr lang="en-DE" smtClean="0"/>
              <a:t>‹#›</a:t>
            </a:fld>
            <a:endParaRPr lang="en-DE"/>
          </a:p>
        </p:txBody>
      </p:sp>
    </p:spTree>
    <p:extLst>
      <p:ext uri="{BB962C8B-B14F-4D97-AF65-F5344CB8AC3E}">
        <p14:creationId xmlns:p14="http://schemas.microsoft.com/office/powerpoint/2010/main" val="116157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829C-B4C8-21BB-F6C6-B7359E059FA7}"/>
              </a:ext>
            </a:extLst>
          </p:cNvPr>
          <p:cNvSpPr>
            <a:spLocks noGrp="1"/>
          </p:cNvSpPr>
          <p:nvPr>
            <p:ph type="title"/>
          </p:nvPr>
        </p:nvSpPr>
        <p:spPr/>
        <p:txBody>
          <a:bodyPr/>
          <a:lstStyle/>
          <a:p>
            <a:r>
              <a:rPr lang="en-GB"/>
              <a:t>Click to edit Master title style</a:t>
            </a:r>
            <a:endParaRPr/>
          </a:p>
        </p:txBody>
      </p:sp>
      <p:sp>
        <p:nvSpPr>
          <p:cNvPr id="3" name="Date Placeholder 2">
            <a:extLst>
              <a:ext uri="{FF2B5EF4-FFF2-40B4-BE49-F238E27FC236}">
                <a16:creationId xmlns:a16="http://schemas.microsoft.com/office/drawing/2014/main" id="{DD25C90D-E0E8-87A3-E230-A6760655F3AD}"/>
              </a:ext>
            </a:extLst>
          </p:cNvPr>
          <p:cNvSpPr>
            <a:spLocks noGrp="1"/>
          </p:cNvSpPr>
          <p:nvPr>
            <p:ph type="dt" sz="half" idx="10"/>
          </p:nvPr>
        </p:nvSpPr>
        <p:spPr/>
        <p:txBody>
          <a:bodyPr/>
          <a:lstStyle/>
          <a:p>
            <a:fld id="{AFAE5B79-A4F3-3043-AF96-49571EC66B66}" type="datetimeFigureOut">
              <a:rPr lang="en-DE" smtClean="0"/>
              <a:t>22.11.24</a:t>
            </a:fld>
            <a:endParaRPr lang="en-DE"/>
          </a:p>
        </p:txBody>
      </p:sp>
      <p:sp>
        <p:nvSpPr>
          <p:cNvPr id="4" name="Footer Placeholder 3">
            <a:extLst>
              <a:ext uri="{FF2B5EF4-FFF2-40B4-BE49-F238E27FC236}">
                <a16:creationId xmlns:a16="http://schemas.microsoft.com/office/drawing/2014/main" id="{01C568C1-FA07-68AB-296A-66E3E9508C87}"/>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7776899-F245-9E8A-E57A-58B4D435B9B5}"/>
              </a:ext>
            </a:extLst>
          </p:cNvPr>
          <p:cNvSpPr>
            <a:spLocks noGrp="1"/>
          </p:cNvSpPr>
          <p:nvPr>
            <p:ph type="sldNum" sz="quarter" idx="12"/>
          </p:nvPr>
        </p:nvSpPr>
        <p:spPr/>
        <p:txBody>
          <a:bodyPr/>
          <a:lstStyle/>
          <a:p>
            <a:fld id="{EFFF6BD5-05E4-B94F-A0F5-18AD095119CF}" type="slidenum">
              <a:rPr lang="en-DE" smtClean="0"/>
              <a:t>‹#›</a:t>
            </a:fld>
            <a:endParaRPr lang="en-DE"/>
          </a:p>
        </p:txBody>
      </p:sp>
    </p:spTree>
    <p:extLst>
      <p:ext uri="{BB962C8B-B14F-4D97-AF65-F5344CB8AC3E}">
        <p14:creationId xmlns:p14="http://schemas.microsoft.com/office/powerpoint/2010/main" val="64554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93C429-B2C4-152B-4F23-864CDD4A5A6C}"/>
              </a:ext>
            </a:extLst>
          </p:cNvPr>
          <p:cNvSpPr>
            <a:spLocks noGrp="1"/>
          </p:cNvSpPr>
          <p:nvPr>
            <p:ph type="dt" sz="half" idx="10"/>
          </p:nvPr>
        </p:nvSpPr>
        <p:spPr/>
        <p:txBody>
          <a:bodyPr/>
          <a:lstStyle/>
          <a:p>
            <a:fld id="{AFAE5B79-A4F3-3043-AF96-49571EC66B66}" type="datetimeFigureOut">
              <a:rPr lang="en-DE" smtClean="0"/>
              <a:t>22.11.24</a:t>
            </a:fld>
            <a:endParaRPr lang="en-DE"/>
          </a:p>
        </p:txBody>
      </p:sp>
      <p:sp>
        <p:nvSpPr>
          <p:cNvPr id="3" name="Footer Placeholder 2">
            <a:extLst>
              <a:ext uri="{FF2B5EF4-FFF2-40B4-BE49-F238E27FC236}">
                <a16:creationId xmlns:a16="http://schemas.microsoft.com/office/drawing/2014/main" id="{4091273C-DAF0-6BAD-D25F-50CE8150AA35}"/>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E8017677-C6B0-5C99-8131-50D36E1D71EE}"/>
              </a:ext>
            </a:extLst>
          </p:cNvPr>
          <p:cNvSpPr>
            <a:spLocks noGrp="1"/>
          </p:cNvSpPr>
          <p:nvPr>
            <p:ph type="sldNum" sz="quarter" idx="12"/>
          </p:nvPr>
        </p:nvSpPr>
        <p:spPr/>
        <p:txBody>
          <a:bodyPr/>
          <a:lstStyle/>
          <a:p>
            <a:fld id="{EFFF6BD5-05E4-B94F-A0F5-18AD095119CF}" type="slidenum">
              <a:rPr lang="en-DE" smtClean="0"/>
              <a:t>‹#›</a:t>
            </a:fld>
            <a:endParaRPr lang="en-DE"/>
          </a:p>
        </p:txBody>
      </p:sp>
    </p:spTree>
    <p:extLst>
      <p:ext uri="{BB962C8B-B14F-4D97-AF65-F5344CB8AC3E}">
        <p14:creationId xmlns:p14="http://schemas.microsoft.com/office/powerpoint/2010/main" val="363814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29663-81E6-68FF-C463-3FFB3585EB4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a:p>
        </p:txBody>
      </p:sp>
      <p:sp>
        <p:nvSpPr>
          <p:cNvPr id="3" name="Content Placeholder 2">
            <a:extLst>
              <a:ext uri="{FF2B5EF4-FFF2-40B4-BE49-F238E27FC236}">
                <a16:creationId xmlns:a16="http://schemas.microsoft.com/office/drawing/2014/main" id="{034D8917-FB45-BC28-D231-195433365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Text Placeholder 3">
            <a:extLst>
              <a:ext uri="{FF2B5EF4-FFF2-40B4-BE49-F238E27FC236}">
                <a16:creationId xmlns:a16="http://schemas.microsoft.com/office/drawing/2014/main" id="{23401323-9438-EF85-0490-5D0B0CAC4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9178E6-C2F6-6A0B-C1DF-923B1A88CD25}"/>
              </a:ext>
            </a:extLst>
          </p:cNvPr>
          <p:cNvSpPr>
            <a:spLocks noGrp="1"/>
          </p:cNvSpPr>
          <p:nvPr>
            <p:ph type="dt" sz="half" idx="10"/>
          </p:nvPr>
        </p:nvSpPr>
        <p:spPr/>
        <p:txBody>
          <a:bodyPr/>
          <a:lstStyle/>
          <a:p>
            <a:fld id="{AFAE5B79-A4F3-3043-AF96-49571EC66B66}" type="datetimeFigureOut">
              <a:rPr lang="en-DE" smtClean="0"/>
              <a:t>22.11.24</a:t>
            </a:fld>
            <a:endParaRPr lang="en-DE"/>
          </a:p>
        </p:txBody>
      </p:sp>
      <p:sp>
        <p:nvSpPr>
          <p:cNvPr id="6" name="Footer Placeholder 5">
            <a:extLst>
              <a:ext uri="{FF2B5EF4-FFF2-40B4-BE49-F238E27FC236}">
                <a16:creationId xmlns:a16="http://schemas.microsoft.com/office/drawing/2014/main" id="{DEEC8927-7841-0D15-6E18-F71038C656C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B0161BB-261D-693E-1DD0-E26D77756DA4}"/>
              </a:ext>
            </a:extLst>
          </p:cNvPr>
          <p:cNvSpPr>
            <a:spLocks noGrp="1"/>
          </p:cNvSpPr>
          <p:nvPr>
            <p:ph type="sldNum" sz="quarter" idx="12"/>
          </p:nvPr>
        </p:nvSpPr>
        <p:spPr/>
        <p:txBody>
          <a:bodyPr/>
          <a:lstStyle/>
          <a:p>
            <a:fld id="{EFFF6BD5-05E4-B94F-A0F5-18AD095119CF}" type="slidenum">
              <a:rPr lang="en-DE" smtClean="0"/>
              <a:t>‹#›</a:t>
            </a:fld>
            <a:endParaRPr lang="en-DE"/>
          </a:p>
        </p:txBody>
      </p:sp>
    </p:spTree>
    <p:extLst>
      <p:ext uri="{BB962C8B-B14F-4D97-AF65-F5344CB8AC3E}">
        <p14:creationId xmlns:p14="http://schemas.microsoft.com/office/powerpoint/2010/main" val="3633225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D82A-A415-D0A3-E198-A8F5BF40DE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a:p>
        </p:txBody>
      </p:sp>
      <p:sp>
        <p:nvSpPr>
          <p:cNvPr id="3" name="Picture Placeholder 2">
            <a:extLst>
              <a:ext uri="{FF2B5EF4-FFF2-40B4-BE49-F238E27FC236}">
                <a16:creationId xmlns:a16="http://schemas.microsoft.com/office/drawing/2014/main" id="{9E1A7476-2460-153B-324A-A2C8AA532A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2F141BA5-9409-03C6-3255-FEC12CE25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208E1E-56A0-B6AC-484E-DF636F0E7EFB}"/>
              </a:ext>
            </a:extLst>
          </p:cNvPr>
          <p:cNvSpPr>
            <a:spLocks noGrp="1"/>
          </p:cNvSpPr>
          <p:nvPr>
            <p:ph type="dt" sz="half" idx="10"/>
          </p:nvPr>
        </p:nvSpPr>
        <p:spPr/>
        <p:txBody>
          <a:bodyPr/>
          <a:lstStyle/>
          <a:p>
            <a:fld id="{AFAE5B79-A4F3-3043-AF96-49571EC66B66}" type="datetimeFigureOut">
              <a:rPr lang="en-DE" smtClean="0"/>
              <a:t>22.11.24</a:t>
            </a:fld>
            <a:endParaRPr lang="en-DE"/>
          </a:p>
        </p:txBody>
      </p:sp>
      <p:sp>
        <p:nvSpPr>
          <p:cNvPr id="6" name="Footer Placeholder 5">
            <a:extLst>
              <a:ext uri="{FF2B5EF4-FFF2-40B4-BE49-F238E27FC236}">
                <a16:creationId xmlns:a16="http://schemas.microsoft.com/office/drawing/2014/main" id="{08C698C5-B2D6-A0B7-7705-3DC623B0659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9DAC6DC-4C13-284C-E166-83465E6D1B69}"/>
              </a:ext>
            </a:extLst>
          </p:cNvPr>
          <p:cNvSpPr>
            <a:spLocks noGrp="1"/>
          </p:cNvSpPr>
          <p:nvPr>
            <p:ph type="sldNum" sz="quarter" idx="12"/>
          </p:nvPr>
        </p:nvSpPr>
        <p:spPr/>
        <p:txBody>
          <a:bodyPr/>
          <a:lstStyle/>
          <a:p>
            <a:fld id="{EFFF6BD5-05E4-B94F-A0F5-18AD095119CF}" type="slidenum">
              <a:rPr lang="en-DE" smtClean="0"/>
              <a:t>‹#›</a:t>
            </a:fld>
            <a:endParaRPr lang="en-DE"/>
          </a:p>
        </p:txBody>
      </p:sp>
    </p:spTree>
    <p:extLst>
      <p:ext uri="{BB962C8B-B14F-4D97-AF65-F5344CB8AC3E}">
        <p14:creationId xmlns:p14="http://schemas.microsoft.com/office/powerpoint/2010/main" val="12102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EE41F-4AC9-A07A-1D5F-CB4079D55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a:p>
        </p:txBody>
      </p:sp>
      <p:sp>
        <p:nvSpPr>
          <p:cNvPr id="3" name="Text Placeholder 2">
            <a:extLst>
              <a:ext uri="{FF2B5EF4-FFF2-40B4-BE49-F238E27FC236}">
                <a16:creationId xmlns:a16="http://schemas.microsoft.com/office/drawing/2014/main" id="{06FE6D68-62BF-4BCF-961A-52FA9E7CA0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Date Placeholder 3">
            <a:extLst>
              <a:ext uri="{FF2B5EF4-FFF2-40B4-BE49-F238E27FC236}">
                <a16:creationId xmlns:a16="http://schemas.microsoft.com/office/drawing/2014/main" id="{F46F8275-429D-5340-2CA3-C791CBD0CE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AE5B79-A4F3-3043-AF96-49571EC66B66}" type="datetimeFigureOut">
              <a:rPr lang="en-DE" smtClean="0"/>
              <a:t>22.11.24</a:t>
            </a:fld>
            <a:endParaRPr/>
          </a:p>
        </p:txBody>
      </p:sp>
      <p:sp>
        <p:nvSpPr>
          <p:cNvPr id="5" name="Footer Placeholder 4">
            <a:extLst>
              <a:ext uri="{FF2B5EF4-FFF2-40B4-BE49-F238E27FC236}">
                <a16:creationId xmlns:a16="http://schemas.microsoft.com/office/drawing/2014/main" id="{3CF6BA6B-4FDD-C863-77FE-F13BC226B6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a:p>
        </p:txBody>
      </p:sp>
      <p:sp>
        <p:nvSpPr>
          <p:cNvPr id="6" name="Slide Number Placeholder 5">
            <a:extLst>
              <a:ext uri="{FF2B5EF4-FFF2-40B4-BE49-F238E27FC236}">
                <a16:creationId xmlns:a16="http://schemas.microsoft.com/office/drawing/2014/main" id="{7874C219-A787-463A-9CEE-6FBD6B59F5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FF6BD5-05E4-B94F-A0F5-18AD095119CF}" type="slidenum">
              <a:rPr lang="en-DE" smtClean="0"/>
              <a:t>‹#›</a:t>
            </a:fld>
            <a:endParaRPr/>
          </a:p>
        </p:txBody>
      </p:sp>
    </p:spTree>
    <p:extLst>
      <p:ext uri="{BB962C8B-B14F-4D97-AF65-F5344CB8AC3E}">
        <p14:creationId xmlns:p14="http://schemas.microsoft.com/office/powerpoint/2010/main" val="396187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7668E6EC-FB86-3929-137C-8837609A7575}"/>
              </a:ext>
            </a:extLst>
          </p:cNvPr>
          <p:cNvSpPr txBox="1">
            <a:spLocks/>
          </p:cNvSpPr>
          <p:nvPr/>
        </p:nvSpPr>
        <p:spPr>
          <a:xfrm>
            <a:off x="158750" y="3623787"/>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300" b="1" noProof="1">
                <a:solidFill>
                  <a:schemeClr val="accent1">
                    <a:lumMod val="75000"/>
                  </a:schemeClr>
                </a:solidFill>
                <a:latin typeface="Arial" panose="020B0604020202020204" pitchFamily="34" charset="0"/>
                <a:cs typeface="Arial" panose="020B0604020202020204" pitchFamily="34" charset="0"/>
              </a:rPr>
              <a:t>Can mRNA stability be used to predict mRNA localization in neurons?</a:t>
            </a:r>
          </a:p>
          <a:p>
            <a:endParaRPr lang="de-DE" sz="2300" b="1" noProof="1">
              <a:solidFill>
                <a:schemeClr val="accent1">
                  <a:lumMod val="75000"/>
                </a:schemeClr>
              </a:solidFill>
              <a:latin typeface="Arial" panose="020B0604020202020204" pitchFamily="34" charset="0"/>
              <a:cs typeface="Arial" panose="020B0604020202020204" pitchFamily="34" charset="0"/>
            </a:endParaRPr>
          </a:p>
          <a:p>
            <a:r>
              <a:rPr lang="de-DE" sz="2300" b="1" noProof="1">
                <a:solidFill>
                  <a:schemeClr val="accent1">
                    <a:lumMod val="75000"/>
                  </a:schemeClr>
                </a:solidFill>
                <a:latin typeface="Arial" panose="020B0604020202020204" pitchFamily="34" charset="0"/>
                <a:cs typeface="Arial" panose="020B0604020202020204" pitchFamily="34" charset="0"/>
              </a:rPr>
              <a:t>Marina Chekulaeva</a:t>
            </a:r>
          </a:p>
        </p:txBody>
      </p:sp>
    </p:spTree>
    <p:extLst>
      <p:ext uri="{BB962C8B-B14F-4D97-AF65-F5344CB8AC3E}">
        <p14:creationId xmlns:p14="http://schemas.microsoft.com/office/powerpoint/2010/main" val="2814577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C8ACB-252B-5797-EA7C-B1D15FB7951A}"/>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ECFAB75-FAC0-D009-DA71-F9405E4556DE}"/>
              </a:ext>
            </a:extLst>
          </p:cNvPr>
          <p:cNvCxnSpPr>
            <a:cxnSpLocks/>
          </p:cNvCxnSpPr>
          <p:nvPr/>
        </p:nvCxnSpPr>
        <p:spPr>
          <a:xfrm>
            <a:off x="365791" y="95842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9F05BCA-E6EE-7DD0-5C82-9D8BBAD5E3EA}"/>
              </a:ext>
            </a:extLst>
          </p:cNvPr>
          <p:cNvSpPr>
            <a:spLocks noGrp="1"/>
          </p:cNvSpPr>
          <p:nvPr>
            <p:ph type="sldNum" sz="quarter" idx="12"/>
          </p:nvPr>
        </p:nvSpPr>
        <p:spPr/>
        <p:txBody>
          <a:bodyPr/>
          <a:lstStyle/>
          <a:p>
            <a:fld id="{B66A8841-2F03-854F-85CD-539C5E58BA8A}" type="slidenum">
              <a:rPr lang="en-DE" sz="1800" smtClean="0"/>
              <a:t>10</a:t>
            </a:fld>
            <a:endParaRPr lang="en-DE" sz="1800" dirty="0"/>
          </a:p>
        </p:txBody>
      </p:sp>
      <p:sp>
        <p:nvSpPr>
          <p:cNvPr id="7" name="Title 1">
            <a:extLst>
              <a:ext uri="{FF2B5EF4-FFF2-40B4-BE49-F238E27FC236}">
                <a16:creationId xmlns:a16="http://schemas.microsoft.com/office/drawing/2014/main" id="{769D5C3C-78E0-F0DF-2631-5DBB891DF43C}"/>
              </a:ext>
            </a:extLst>
          </p:cNvPr>
          <p:cNvSpPr txBox="1">
            <a:spLocks/>
          </p:cNvSpPr>
          <p:nvPr/>
        </p:nvSpPr>
        <p:spPr>
          <a:xfrm>
            <a:off x="329565" y="431028"/>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300" b="1" noProof="1">
                <a:solidFill>
                  <a:schemeClr val="accent1">
                    <a:lumMod val="75000"/>
                  </a:schemeClr>
                </a:solidFill>
                <a:latin typeface="Arial" panose="020B0604020202020204" pitchFamily="34" charset="0"/>
                <a:cs typeface="Arial" panose="020B0604020202020204" pitchFamily="34" charset="0"/>
              </a:rPr>
              <a:t>Data:</a:t>
            </a:r>
          </a:p>
        </p:txBody>
      </p:sp>
      <p:pic>
        <p:nvPicPr>
          <p:cNvPr id="4" name="Picture 3" descr="A screenshot of a computer&#10;&#10;Description automatically generated">
            <a:extLst>
              <a:ext uri="{FF2B5EF4-FFF2-40B4-BE49-F238E27FC236}">
                <a16:creationId xmlns:a16="http://schemas.microsoft.com/office/drawing/2014/main" id="{A1D94A40-3F4E-3C4C-74BE-103664789A3C}"/>
              </a:ext>
            </a:extLst>
          </p:cNvPr>
          <p:cNvPicPr>
            <a:picLocks noChangeAspect="1"/>
          </p:cNvPicPr>
          <p:nvPr/>
        </p:nvPicPr>
        <p:blipFill>
          <a:blip r:embed="rId3"/>
          <a:stretch>
            <a:fillRect/>
          </a:stretch>
        </p:blipFill>
        <p:spPr>
          <a:xfrm>
            <a:off x="393821" y="838200"/>
            <a:ext cx="11404358" cy="5239839"/>
          </a:xfrm>
          <a:prstGeom prst="rect">
            <a:avLst/>
          </a:prstGeom>
        </p:spPr>
      </p:pic>
    </p:spTree>
    <p:extLst>
      <p:ext uri="{BB962C8B-B14F-4D97-AF65-F5344CB8AC3E}">
        <p14:creationId xmlns:p14="http://schemas.microsoft.com/office/powerpoint/2010/main" val="3445722125"/>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384DA-0D42-FD6A-8020-8221033CC9C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AD2C583-F5B8-4ACA-1121-E4EADCBD3DE3}"/>
              </a:ext>
            </a:extLst>
          </p:cNvPr>
          <p:cNvCxnSpPr>
            <a:cxnSpLocks/>
          </p:cNvCxnSpPr>
          <p:nvPr/>
        </p:nvCxnSpPr>
        <p:spPr>
          <a:xfrm>
            <a:off x="413657" y="953122"/>
            <a:ext cx="1116905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59F2407D-72CE-7B51-B28E-4D5DB7C7D052}"/>
              </a:ext>
            </a:extLst>
          </p:cNvPr>
          <p:cNvSpPr txBox="1">
            <a:spLocks/>
          </p:cNvSpPr>
          <p:nvPr/>
        </p:nvSpPr>
        <p:spPr>
          <a:xfrm>
            <a:off x="309394" y="505603"/>
            <a:ext cx="12243727"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b="1" noProof="1">
                <a:solidFill>
                  <a:schemeClr val="accent1">
                    <a:lumMod val="75000"/>
                  </a:schemeClr>
                </a:solidFill>
                <a:latin typeface="Arial" panose="020B0604020202020204" pitchFamily="34" charset="0"/>
                <a:cs typeface="Arial" panose="020B0604020202020204" pitchFamily="34" charset="0"/>
              </a:rPr>
              <a:t>Interplay of multiple destabilizing elements in mRNA localization</a:t>
            </a:r>
          </a:p>
        </p:txBody>
      </p:sp>
      <p:pic>
        <p:nvPicPr>
          <p:cNvPr id="3" name="Picture 2" descr="A diagram of a number of numbers&#10;&#10;Description automatically generated with medium confidence">
            <a:extLst>
              <a:ext uri="{FF2B5EF4-FFF2-40B4-BE49-F238E27FC236}">
                <a16:creationId xmlns:a16="http://schemas.microsoft.com/office/drawing/2014/main" id="{E20762B9-E759-03A1-7182-E572082790CB}"/>
              </a:ext>
            </a:extLst>
          </p:cNvPr>
          <p:cNvPicPr>
            <a:picLocks noChangeAspect="1"/>
          </p:cNvPicPr>
          <p:nvPr/>
        </p:nvPicPr>
        <p:blipFill>
          <a:blip r:embed="rId3"/>
          <a:stretch>
            <a:fillRect/>
          </a:stretch>
        </p:blipFill>
        <p:spPr>
          <a:xfrm>
            <a:off x="1206500" y="1243978"/>
            <a:ext cx="4051300" cy="4153148"/>
          </a:xfrm>
          <a:prstGeom prst="rect">
            <a:avLst/>
          </a:prstGeom>
        </p:spPr>
      </p:pic>
      <p:sp>
        <p:nvSpPr>
          <p:cNvPr id="4" name="TextBox 3">
            <a:extLst>
              <a:ext uri="{FF2B5EF4-FFF2-40B4-BE49-F238E27FC236}">
                <a16:creationId xmlns:a16="http://schemas.microsoft.com/office/drawing/2014/main" id="{A7FAAB21-5979-7FD7-1113-B3EED97C1B66}"/>
              </a:ext>
            </a:extLst>
          </p:cNvPr>
          <p:cNvSpPr txBox="1"/>
          <p:nvPr/>
        </p:nvSpPr>
        <p:spPr>
          <a:xfrm>
            <a:off x="5755341" y="1415690"/>
            <a:ext cx="5361791" cy="2585323"/>
          </a:xfrm>
          <a:prstGeom prst="rect">
            <a:avLst/>
          </a:prstGeom>
          <a:noFill/>
        </p:spPr>
        <p:txBody>
          <a:bodyPr wrap="square" rtlCol="0">
            <a:spAutoFit/>
          </a:bodyPr>
          <a:lstStyle/>
          <a:p>
            <a:r>
              <a:rPr lang="en-US" sz="1800" dirty="0">
                <a:solidFill>
                  <a:srgbClr val="000000"/>
                </a:solidFill>
                <a:effectLst/>
                <a:latin typeface="Arial" panose="020B0604020202020204" pitchFamily="34" charset="0"/>
                <a:ea typeface="Arial" panose="020B0604020202020204" pitchFamily="34" charset="0"/>
              </a:rPr>
              <a:t>Correlation between the presence of multiple types of destabilizing elements in mRNAs. The numbers and color scale represent Pearson correlation coefficients* between the indicated features.</a:t>
            </a:r>
          </a:p>
          <a:p>
            <a:endParaRPr lang="en-US" sz="1800" i="1" dirty="0">
              <a:effectLst/>
              <a:latin typeface="Arial" panose="020B0604020202020204" pitchFamily="34" charset="0"/>
              <a:ea typeface="Arial" panose="020B0604020202020204" pitchFamily="34" charset="0"/>
            </a:endParaRPr>
          </a:p>
          <a:p>
            <a:r>
              <a:rPr lang="en-GB" sz="1800" i="1" dirty="0"/>
              <a:t>*Pearson correlation coefficient (often symbolized as r) is a statistical measure that describes the strength and direction of a linear relationship between two variables.</a:t>
            </a:r>
            <a:endParaRPr i="1" dirty="0"/>
          </a:p>
        </p:txBody>
      </p:sp>
      <p:sp>
        <p:nvSpPr>
          <p:cNvPr id="12" name="Slide Number Placeholder 5">
            <a:extLst>
              <a:ext uri="{FF2B5EF4-FFF2-40B4-BE49-F238E27FC236}">
                <a16:creationId xmlns:a16="http://schemas.microsoft.com/office/drawing/2014/main" id="{DA75568C-8829-560D-937B-2D509E3579F5}"/>
              </a:ext>
            </a:extLst>
          </p:cNvPr>
          <p:cNvSpPr txBox="1">
            <a:spLocks/>
          </p:cNvSpPr>
          <p:nvPr/>
        </p:nvSpPr>
        <p:spPr>
          <a:xfrm>
            <a:off x="8610600" y="6356350"/>
            <a:ext cx="2743200" cy="365125"/>
          </a:xfrm>
          <a:prstGeom prst="rect">
            <a:avLst/>
          </a:prstGeom>
        </p:spPr>
        <p:txBody>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66A8841-2F03-854F-85CD-539C5E58BA8A}" type="slidenum">
              <a:rPr lang="en-DE" smtClean="0"/>
              <a:pPr algn="r"/>
              <a:t>11</a:t>
            </a:fld>
            <a:endParaRPr lang="en-DE"/>
          </a:p>
        </p:txBody>
      </p:sp>
      <p:sp>
        <p:nvSpPr>
          <p:cNvPr id="2" name="TextBox 1">
            <a:extLst>
              <a:ext uri="{FF2B5EF4-FFF2-40B4-BE49-F238E27FC236}">
                <a16:creationId xmlns:a16="http://schemas.microsoft.com/office/drawing/2014/main" id="{5FEB032B-04E3-3553-5037-0FBFD36C59D8}"/>
              </a:ext>
            </a:extLst>
          </p:cNvPr>
          <p:cNvSpPr txBox="1"/>
          <p:nvPr/>
        </p:nvSpPr>
        <p:spPr>
          <a:xfrm>
            <a:off x="5587253" y="4463580"/>
            <a:ext cx="5903707" cy="954107"/>
          </a:xfrm>
          <a:prstGeom prst="rect">
            <a:avLst/>
          </a:prstGeom>
          <a:noFill/>
        </p:spPr>
        <p:txBody>
          <a:bodyPr wrap="square">
            <a:spAutoFit/>
          </a:bodyPr>
          <a:lstStyle/>
          <a:p>
            <a:r>
              <a:rPr lang="en-GB" sz="1400" dirty="0"/>
              <a:t># Select the relevant columns: HL, ARE, </a:t>
            </a:r>
            <a:r>
              <a:rPr lang="en-GB" sz="1400" dirty="0" err="1"/>
              <a:t>tAI</a:t>
            </a:r>
            <a:r>
              <a:rPr lang="en-GB" sz="1400" dirty="0"/>
              <a:t>, and m6a.enrich</a:t>
            </a:r>
          </a:p>
          <a:p>
            <a:r>
              <a:rPr lang="en-GB" sz="1400" dirty="0" err="1"/>
              <a:t>variables_to_correlate</a:t>
            </a:r>
            <a:r>
              <a:rPr lang="en-GB" sz="1400" dirty="0"/>
              <a:t> = table[['HL', 'ARE', '</a:t>
            </a:r>
            <a:r>
              <a:rPr lang="en-GB" sz="1400" dirty="0" err="1"/>
              <a:t>tAI</a:t>
            </a:r>
            <a:r>
              <a:rPr lang="en-GB" sz="1400" dirty="0"/>
              <a:t>', 'm6a.enrich']]</a:t>
            </a:r>
          </a:p>
          <a:p>
            <a:r>
              <a:rPr lang="en-GB" sz="1400" dirty="0"/>
              <a:t># Calculate the Pearson correlation coefficient matrix</a:t>
            </a:r>
          </a:p>
          <a:p>
            <a:r>
              <a:rPr lang="en-GB" sz="1400" dirty="0" err="1"/>
              <a:t>correlation_matrix</a:t>
            </a:r>
            <a:r>
              <a:rPr lang="en-GB" sz="1400" dirty="0"/>
              <a:t> = </a:t>
            </a:r>
            <a:r>
              <a:rPr lang="en-GB" sz="1400" dirty="0" err="1"/>
              <a:t>variables_to_correlate.corr</a:t>
            </a:r>
            <a:r>
              <a:rPr lang="en-GB" sz="1400" dirty="0"/>
              <a:t>(method='</a:t>
            </a:r>
            <a:r>
              <a:rPr lang="en-GB" sz="1400" dirty="0" err="1"/>
              <a:t>pearson</a:t>
            </a:r>
            <a:r>
              <a:rPr lang="en-GB" sz="1400" dirty="0"/>
              <a:t>')</a:t>
            </a:r>
            <a:endParaRPr sz="1400" dirty="0"/>
          </a:p>
        </p:txBody>
      </p:sp>
    </p:spTree>
    <p:extLst>
      <p:ext uri="{BB962C8B-B14F-4D97-AF65-F5344CB8AC3E}">
        <p14:creationId xmlns:p14="http://schemas.microsoft.com/office/powerpoint/2010/main" val="3914152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4386E-D3DF-24E8-2A96-F705347CB0D4}"/>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FF96DB8-74AD-3824-48D1-02941FB54634}"/>
              </a:ext>
            </a:extLst>
          </p:cNvPr>
          <p:cNvCxnSpPr>
            <a:cxnSpLocks/>
          </p:cNvCxnSpPr>
          <p:nvPr/>
        </p:nvCxnSpPr>
        <p:spPr>
          <a:xfrm>
            <a:off x="365791" y="95842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CD522640-1282-47CD-C635-2CFB94976182}"/>
              </a:ext>
            </a:extLst>
          </p:cNvPr>
          <p:cNvSpPr>
            <a:spLocks noGrp="1"/>
          </p:cNvSpPr>
          <p:nvPr>
            <p:ph type="sldNum" sz="quarter" idx="12"/>
          </p:nvPr>
        </p:nvSpPr>
        <p:spPr/>
        <p:txBody>
          <a:bodyPr/>
          <a:lstStyle/>
          <a:p>
            <a:fld id="{B66A8841-2F03-854F-85CD-539C5E58BA8A}" type="slidenum">
              <a:rPr lang="en-DE" sz="1800" smtClean="0"/>
              <a:t>12</a:t>
            </a:fld>
            <a:endParaRPr lang="en-DE" sz="1800" dirty="0"/>
          </a:p>
        </p:txBody>
      </p:sp>
      <p:sp>
        <p:nvSpPr>
          <p:cNvPr id="7" name="Title 1">
            <a:extLst>
              <a:ext uri="{FF2B5EF4-FFF2-40B4-BE49-F238E27FC236}">
                <a16:creationId xmlns:a16="http://schemas.microsoft.com/office/drawing/2014/main" id="{2783397B-2150-8CCD-81C1-BE9543CAA508}"/>
              </a:ext>
            </a:extLst>
          </p:cNvPr>
          <p:cNvSpPr txBox="1">
            <a:spLocks/>
          </p:cNvSpPr>
          <p:nvPr/>
        </p:nvSpPr>
        <p:spPr>
          <a:xfrm>
            <a:off x="317500" y="521089"/>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300" b="1" noProof="1">
                <a:solidFill>
                  <a:schemeClr val="accent1">
                    <a:lumMod val="75000"/>
                  </a:schemeClr>
                </a:solidFill>
                <a:latin typeface="Arial" panose="020B0604020202020204" pitchFamily="34" charset="0"/>
                <a:cs typeface="Arial" panose="020B0604020202020204" pitchFamily="34" charset="0"/>
              </a:rPr>
              <a:t>Can stability be predicted using mRNA features like m6A, 3‘UTR length, number of AREs and tAI?</a:t>
            </a:r>
          </a:p>
        </p:txBody>
      </p:sp>
      <p:sp>
        <p:nvSpPr>
          <p:cNvPr id="3" name="TextBox 2">
            <a:extLst>
              <a:ext uri="{FF2B5EF4-FFF2-40B4-BE49-F238E27FC236}">
                <a16:creationId xmlns:a16="http://schemas.microsoft.com/office/drawing/2014/main" id="{351D097A-942D-2AC0-83D3-FA3EE8BC163A}"/>
              </a:ext>
            </a:extLst>
          </p:cNvPr>
          <p:cNvSpPr txBox="1"/>
          <p:nvPr/>
        </p:nvSpPr>
        <p:spPr>
          <a:xfrm>
            <a:off x="513081" y="1027841"/>
            <a:ext cx="10840719" cy="562205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solidFill>
                  <a:srgbClr val="000000"/>
                </a:solidFill>
                <a:effectLst/>
                <a:latin typeface="Arial" panose="020B0604020202020204" pitchFamily="34" charset="0"/>
                <a:ea typeface="Arial" panose="020B0604020202020204" pitchFamily="34" charset="0"/>
              </a:rPr>
              <a:t>I used an R package “ranger" (https://</a:t>
            </a:r>
            <a:r>
              <a:rPr lang="en-US" sz="1800" dirty="0" err="1">
                <a:solidFill>
                  <a:srgbClr val="000000"/>
                </a:solidFill>
                <a:effectLst/>
                <a:latin typeface="Arial" panose="020B0604020202020204" pitchFamily="34" charset="0"/>
                <a:ea typeface="Arial" panose="020B0604020202020204" pitchFamily="34" charset="0"/>
              </a:rPr>
              <a:t>github.com</a:t>
            </a:r>
            <a:r>
              <a:rPr lang="en-US" sz="1800" dirty="0">
                <a:solidFill>
                  <a:srgbClr val="000000"/>
                </a:solidFill>
                <a:effectLst/>
                <a:latin typeface="Arial" panose="020B0604020202020204" pitchFamily="34" charset="0"/>
                <a:ea typeface="Arial" panose="020B0604020202020204" pitchFamily="34" charset="0"/>
              </a:rPr>
              <a:t>/</a:t>
            </a:r>
            <a:r>
              <a:rPr lang="en-US" sz="1800" dirty="0" err="1">
                <a:solidFill>
                  <a:srgbClr val="000000"/>
                </a:solidFill>
                <a:effectLst/>
                <a:latin typeface="Arial" panose="020B0604020202020204" pitchFamily="34" charset="0"/>
                <a:ea typeface="Arial" panose="020B0604020202020204" pitchFamily="34" charset="0"/>
              </a:rPr>
              <a:t>imbs</a:t>
            </a:r>
            <a:r>
              <a:rPr lang="en-US" sz="1800" dirty="0">
                <a:solidFill>
                  <a:srgbClr val="000000"/>
                </a:solidFill>
                <a:effectLst/>
                <a:latin typeface="Arial" panose="020B0604020202020204" pitchFamily="34" charset="0"/>
                <a:ea typeface="Arial" panose="020B0604020202020204" pitchFamily="34" charset="0"/>
              </a:rPr>
              <a:t>-hl/ranger, Wright and Ziegler, 2017) to predict mRNA half-lives. </a:t>
            </a:r>
            <a:r>
              <a:rPr lang="en-US" dirty="0">
                <a:solidFill>
                  <a:srgbClr val="000000"/>
                </a:solidFill>
                <a:latin typeface="Arial" panose="020B0604020202020204" pitchFamily="34" charset="0"/>
                <a:ea typeface="Arial" panose="020B0604020202020204" pitchFamily="34" charset="0"/>
              </a:rPr>
              <a:t>I</a:t>
            </a:r>
            <a:r>
              <a:rPr lang="en-US" sz="1800" dirty="0">
                <a:solidFill>
                  <a:srgbClr val="000000"/>
                </a:solidFill>
                <a:effectLst/>
                <a:latin typeface="Arial" panose="020B0604020202020204" pitchFamily="34" charset="0"/>
                <a:ea typeface="Arial" panose="020B0604020202020204" pitchFamily="34" charset="0"/>
              </a:rPr>
              <a:t>n phyton, I used “</a:t>
            </a:r>
            <a:r>
              <a:rPr lang="en-US" sz="1800" dirty="0" err="1">
                <a:solidFill>
                  <a:srgbClr val="000000"/>
                </a:solidFill>
                <a:effectLst/>
                <a:latin typeface="Arial" panose="020B0604020202020204" pitchFamily="34" charset="0"/>
                <a:ea typeface="Arial" panose="020B0604020202020204" pitchFamily="34" charset="0"/>
              </a:rPr>
              <a:t>sklearn</a:t>
            </a:r>
            <a:r>
              <a:rPr lang="en-US" sz="1800" dirty="0">
                <a:solidFill>
                  <a:srgbClr val="000000"/>
                </a:solidFill>
                <a:effectLst/>
                <a:latin typeface="Arial" panose="020B0604020202020204" pitchFamily="34" charset="0"/>
                <a:ea typeface="Arial" panose="020B0604020202020204" pitchFamily="34" charset="0"/>
              </a:rPr>
              <a:t>” package</a:t>
            </a:r>
          </a:p>
          <a:p>
            <a:pPr marL="285750" indent="-285750">
              <a:spcBef>
                <a:spcPts val="600"/>
              </a:spcBef>
              <a:spcAft>
                <a:spcPts val="600"/>
              </a:spcAft>
              <a:buFont typeface="Arial" panose="020B0604020202020204" pitchFamily="34" charset="0"/>
              <a:buChar char="•"/>
            </a:pPr>
            <a:r>
              <a:rPr lang="en-US" sz="1800" dirty="0">
                <a:solidFill>
                  <a:srgbClr val="000000"/>
                </a:solidFill>
                <a:effectLst/>
                <a:latin typeface="Arial" panose="020B0604020202020204" pitchFamily="34" charset="0"/>
                <a:ea typeface="Arial" panose="020B0604020202020204" pitchFamily="34" charset="0"/>
              </a:rPr>
              <a:t>The dataset was divided randomly into training (70%) and testing (30%) sections. The predictors used for mRNA half-lives were m6A enrichment, 3’UTR length, ARE count in 3’UTR, and codon optimality (</a:t>
            </a:r>
            <a:r>
              <a:rPr lang="en-US" sz="1800" dirty="0" err="1">
                <a:solidFill>
                  <a:srgbClr val="000000"/>
                </a:solidFill>
                <a:effectLst/>
                <a:latin typeface="Arial" panose="020B0604020202020204" pitchFamily="34" charset="0"/>
                <a:ea typeface="Arial" panose="020B0604020202020204" pitchFamily="34" charset="0"/>
              </a:rPr>
              <a:t>tAI</a:t>
            </a:r>
            <a:r>
              <a:rPr lang="en-US" sz="1800" dirty="0">
                <a:solidFill>
                  <a:srgbClr val="000000"/>
                </a:solidFill>
                <a:effectLst/>
                <a:latin typeface="Arial" panose="020B0604020202020204" pitchFamily="34" charset="0"/>
                <a:ea typeface="Arial" panose="020B0604020202020204" pitchFamily="34" charset="0"/>
              </a:rPr>
              <a:t>). </a:t>
            </a:r>
          </a:p>
          <a:p>
            <a:pPr marL="285750" indent="-285750">
              <a:spcBef>
                <a:spcPts val="600"/>
              </a:spcBef>
              <a:spcAft>
                <a:spcPts val="600"/>
              </a:spcAft>
              <a:buFont typeface="Arial" panose="020B0604020202020204" pitchFamily="34" charset="0"/>
              <a:buChar char="•"/>
            </a:pPr>
            <a:r>
              <a:rPr lang="en-US" sz="1800" dirty="0">
                <a:solidFill>
                  <a:srgbClr val="000000"/>
                </a:solidFill>
                <a:effectLst/>
                <a:latin typeface="Arial" panose="020B0604020202020204" pitchFamily="34" charset="0"/>
                <a:ea typeface="Arial" panose="020B0604020202020204" pitchFamily="34" charset="0"/>
              </a:rPr>
              <a:t>The resulting model was applied to predict mRNA half-lives in the test dataset, and to determine the R-squared and Pearson correlation coefficient between the predicted and observed values.</a:t>
            </a:r>
            <a:endParaRPr lang="en-US" sz="1800" i="1" dirty="0">
              <a:effectLst/>
              <a:latin typeface="Arial" panose="020B0604020202020204" pitchFamily="34" charset="0"/>
              <a:ea typeface="Arial" panose="020B0604020202020204" pitchFamily="34" charset="0"/>
            </a:endParaRPr>
          </a:p>
          <a:p>
            <a:pPr>
              <a:spcBef>
                <a:spcPts val="600"/>
              </a:spcBef>
              <a:spcAft>
                <a:spcPts val="600"/>
              </a:spcAft>
            </a:pPr>
            <a:r>
              <a:rPr lang="en-GB" sz="1800" i="1" dirty="0"/>
              <a:t>*Random forest: machine learning algorithm that combines the power of multiple decision trees to make robust predictions. It operates by building a collection (or “forest”) of many randomly generated decision trees and averaging their outputs for more accurate, reliable predictions. </a:t>
            </a:r>
          </a:p>
          <a:p>
            <a:pPr>
              <a:spcBef>
                <a:spcPts val="600"/>
              </a:spcBef>
              <a:spcAft>
                <a:spcPts val="600"/>
              </a:spcAft>
            </a:pPr>
            <a:r>
              <a:rPr lang="en-GB" i="1" dirty="0"/>
              <a:t>Advantages: </a:t>
            </a:r>
          </a:p>
          <a:p>
            <a:pPr marL="285750" indent="-285750">
              <a:spcBef>
                <a:spcPts val="200"/>
              </a:spcBef>
              <a:spcAft>
                <a:spcPts val="200"/>
              </a:spcAft>
              <a:buFont typeface="Arial" panose="020B0604020202020204" pitchFamily="34" charset="0"/>
              <a:buChar char="•"/>
            </a:pPr>
            <a:r>
              <a:rPr lang="en-GB" i="1" dirty="0"/>
              <a:t>High Accuracy: By averaging multiple trees, Random Forests reduce the risk of overfitting and can achieve high accuracy.</a:t>
            </a:r>
          </a:p>
          <a:p>
            <a:pPr marL="285750" indent="-285750">
              <a:spcBef>
                <a:spcPts val="200"/>
              </a:spcBef>
              <a:spcAft>
                <a:spcPts val="200"/>
              </a:spcAft>
              <a:buFont typeface="Arial" panose="020B0604020202020204" pitchFamily="34" charset="0"/>
              <a:buChar char="•"/>
            </a:pPr>
            <a:r>
              <a:rPr lang="en-GB" i="1" dirty="0"/>
              <a:t>Feature Importance: The algorithm can rank features by their importance, helping to understand which variables most influence the predictions.</a:t>
            </a:r>
          </a:p>
          <a:p>
            <a:pPr marL="285750" indent="-285750">
              <a:spcBef>
                <a:spcPts val="200"/>
              </a:spcBef>
              <a:spcAft>
                <a:spcPts val="200"/>
              </a:spcAft>
              <a:buFont typeface="Arial" panose="020B0604020202020204" pitchFamily="34" charset="0"/>
              <a:buChar char="•"/>
            </a:pPr>
            <a:r>
              <a:rPr lang="en-GB" i="1" dirty="0"/>
              <a:t>Handles Missing Data: Random Forests can handle missing values well, often providing reasonable predictions even with incomplete data.</a:t>
            </a:r>
            <a:endParaRPr i="1" dirty="0"/>
          </a:p>
        </p:txBody>
      </p:sp>
    </p:spTree>
    <p:extLst>
      <p:ext uri="{BB962C8B-B14F-4D97-AF65-F5344CB8AC3E}">
        <p14:creationId xmlns:p14="http://schemas.microsoft.com/office/powerpoint/2010/main" val="2955074378"/>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0E90F-6979-9B00-01B3-560E43F4A5BC}"/>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245F113-6190-C87C-2D3C-3C8C0A6502DC}"/>
              </a:ext>
            </a:extLst>
          </p:cNvPr>
          <p:cNvCxnSpPr>
            <a:cxnSpLocks/>
          </p:cNvCxnSpPr>
          <p:nvPr/>
        </p:nvCxnSpPr>
        <p:spPr>
          <a:xfrm>
            <a:off x="365791" y="95842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47D2BA7-9057-1CE9-D408-4AAB3B84E17E}"/>
              </a:ext>
            </a:extLst>
          </p:cNvPr>
          <p:cNvSpPr>
            <a:spLocks noGrp="1"/>
          </p:cNvSpPr>
          <p:nvPr>
            <p:ph type="sldNum" sz="quarter" idx="12"/>
          </p:nvPr>
        </p:nvSpPr>
        <p:spPr/>
        <p:txBody>
          <a:bodyPr/>
          <a:lstStyle/>
          <a:p>
            <a:fld id="{B66A8841-2F03-854F-85CD-539C5E58BA8A}" type="slidenum">
              <a:rPr lang="en-DE" sz="1800" smtClean="0"/>
              <a:t>13</a:t>
            </a:fld>
            <a:endParaRPr lang="en-DE" sz="1800" dirty="0"/>
          </a:p>
        </p:txBody>
      </p:sp>
      <p:sp>
        <p:nvSpPr>
          <p:cNvPr id="7" name="Title 1">
            <a:extLst>
              <a:ext uri="{FF2B5EF4-FFF2-40B4-BE49-F238E27FC236}">
                <a16:creationId xmlns:a16="http://schemas.microsoft.com/office/drawing/2014/main" id="{259F3ED6-E366-26C8-A6A0-D693BD779685}"/>
              </a:ext>
            </a:extLst>
          </p:cNvPr>
          <p:cNvSpPr txBox="1">
            <a:spLocks/>
          </p:cNvSpPr>
          <p:nvPr/>
        </p:nvSpPr>
        <p:spPr>
          <a:xfrm>
            <a:off x="317500" y="521089"/>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300" b="1" noProof="1">
                <a:solidFill>
                  <a:schemeClr val="accent1">
                    <a:lumMod val="75000"/>
                  </a:schemeClr>
                </a:solidFill>
                <a:latin typeface="Arial" panose="020B0604020202020204" pitchFamily="34" charset="0"/>
                <a:cs typeface="Arial" panose="020B0604020202020204" pitchFamily="34" charset="0"/>
              </a:rPr>
              <a:t>Can stability be predicted using mRNA features like m6A, 3‘UTR length, number of AREs and tAI?</a:t>
            </a:r>
          </a:p>
        </p:txBody>
      </p:sp>
      <p:sp>
        <p:nvSpPr>
          <p:cNvPr id="3" name="TextBox 2">
            <a:extLst>
              <a:ext uri="{FF2B5EF4-FFF2-40B4-BE49-F238E27FC236}">
                <a16:creationId xmlns:a16="http://schemas.microsoft.com/office/drawing/2014/main" id="{9DD2008A-A829-199E-5134-56D1A338F98F}"/>
              </a:ext>
            </a:extLst>
          </p:cNvPr>
          <p:cNvSpPr txBox="1"/>
          <p:nvPr/>
        </p:nvSpPr>
        <p:spPr>
          <a:xfrm>
            <a:off x="3957911" y="2256031"/>
            <a:ext cx="6999846" cy="286232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00000"/>
                </a:solidFill>
                <a:effectLst/>
                <a:latin typeface="Arial" panose="020B0604020202020204" pitchFamily="34" charset="0"/>
                <a:ea typeface="Arial" panose="020B0604020202020204" pitchFamily="34" charset="0"/>
              </a:rPr>
              <a:t>Scatterplot </a:t>
            </a:r>
            <a:r>
              <a:rPr lang="en-DE" sz="1800" dirty="0">
                <a:solidFill>
                  <a:srgbClr val="000000"/>
                </a:solidFill>
                <a:effectLst/>
                <a:latin typeface="Arial" panose="020B0604020202020204" pitchFamily="34" charset="0"/>
                <a:ea typeface="Arial" panose="020B0604020202020204" pitchFamily="34" charset="0"/>
              </a:rPr>
              <a:t>shows </a:t>
            </a:r>
            <a:r>
              <a:rPr lang="en-US" sz="1800" dirty="0">
                <a:solidFill>
                  <a:srgbClr val="000000"/>
                </a:solidFill>
                <a:effectLst/>
                <a:latin typeface="Arial" panose="020B0604020202020204" pitchFamily="34" charset="0"/>
                <a:ea typeface="Arial" panose="020B0604020202020204" pitchFamily="34" charset="0"/>
              </a:rPr>
              <a:t>correlation of actual (Y) and predicted (X) half-lives </a:t>
            </a: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sz="1800" dirty="0">
              <a:solidFill>
                <a:srgbClr val="000000"/>
              </a:solidFill>
              <a:effectLst/>
              <a:latin typeface="Arial" panose="020B0604020202020204" pitchFamily="34" charset="0"/>
              <a:ea typeface="Arial" panose="020B0604020202020204" pitchFamily="34" charset="0"/>
            </a:endParaRPr>
          </a:p>
          <a:p>
            <a:endParaRPr lang="en-US" sz="1800" dirty="0">
              <a:solidFill>
                <a:srgbClr val="000000"/>
              </a:solidFill>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a:p>
            <a:pPr marL="285750" indent="-285750">
              <a:buFont typeface="Arial" panose="020B0604020202020204" pitchFamily="34" charset="0"/>
              <a:buChar char="•"/>
            </a:pPr>
            <a:r>
              <a:rPr lang="en-DE" sz="1800" dirty="0">
                <a:solidFill>
                  <a:srgbClr val="000000"/>
                </a:solidFill>
                <a:effectLst/>
                <a:latin typeface="Arial" panose="020B0604020202020204" pitchFamily="34" charset="0"/>
                <a:ea typeface="Arial" panose="020B0604020202020204" pitchFamily="34" charset="0"/>
              </a:rPr>
              <a:t>B</a:t>
            </a:r>
            <a:r>
              <a:rPr lang="en-US" sz="1800" dirty="0" err="1">
                <a:solidFill>
                  <a:srgbClr val="000000"/>
                </a:solidFill>
                <a:effectLst/>
                <a:latin typeface="Arial" panose="020B0604020202020204" pitchFamily="34" charset="0"/>
                <a:ea typeface="Arial" panose="020B0604020202020204" pitchFamily="34" charset="0"/>
              </a:rPr>
              <a:t>ar</a:t>
            </a:r>
            <a:r>
              <a:rPr lang="en-DE" sz="1800" dirty="0">
                <a:solidFill>
                  <a:srgbClr val="000000"/>
                </a:solidFill>
                <a:effectLst/>
                <a:latin typeface="Arial" panose="020B0604020202020204" pitchFamily="34" charset="0"/>
                <a:ea typeface="Arial" panose="020B0604020202020204" pitchFamily="34" charset="0"/>
              </a:rPr>
              <a:t>plot </a:t>
            </a:r>
            <a:r>
              <a:rPr lang="en-US" sz="1800" dirty="0">
                <a:solidFill>
                  <a:srgbClr val="000000"/>
                </a:solidFill>
                <a:effectLst/>
                <a:latin typeface="Arial" panose="020B0604020202020204" pitchFamily="34" charset="0"/>
                <a:ea typeface="Arial" panose="020B0604020202020204" pitchFamily="34" charset="0"/>
              </a:rPr>
              <a:t>below the scatterplot indicates importance</a:t>
            </a:r>
            <a:r>
              <a:rPr lang="en-DE" sz="1800" dirty="0">
                <a:solidFill>
                  <a:srgbClr val="000000"/>
                </a:solidFill>
                <a:effectLst/>
                <a:latin typeface="Arial" panose="020B0604020202020204" pitchFamily="34" charset="0"/>
                <a:ea typeface="Arial" panose="020B0604020202020204" pitchFamily="34" charset="0"/>
              </a:rPr>
              <a:t> of indicated parameters (Y). </a:t>
            </a:r>
            <a:endParaRPr i="1" dirty="0"/>
          </a:p>
        </p:txBody>
      </p:sp>
      <p:pic>
        <p:nvPicPr>
          <p:cNvPr id="12" name="Picture 11" descr="A graph with black dots and a blue line&#10;&#10;Description automatically generated">
            <a:extLst>
              <a:ext uri="{FF2B5EF4-FFF2-40B4-BE49-F238E27FC236}">
                <a16:creationId xmlns:a16="http://schemas.microsoft.com/office/drawing/2014/main" id="{9E70F664-4B0C-759C-A941-30BC5D614105}"/>
              </a:ext>
            </a:extLst>
          </p:cNvPr>
          <p:cNvPicPr>
            <a:picLocks noChangeAspect="1"/>
          </p:cNvPicPr>
          <p:nvPr/>
        </p:nvPicPr>
        <p:blipFill>
          <a:blip r:embed="rId3"/>
          <a:stretch>
            <a:fillRect/>
          </a:stretch>
        </p:blipFill>
        <p:spPr>
          <a:xfrm>
            <a:off x="894080" y="1219200"/>
            <a:ext cx="2893508" cy="4935984"/>
          </a:xfrm>
          <a:prstGeom prst="rect">
            <a:avLst/>
          </a:prstGeom>
        </p:spPr>
      </p:pic>
    </p:spTree>
    <p:extLst>
      <p:ext uri="{BB962C8B-B14F-4D97-AF65-F5344CB8AC3E}">
        <p14:creationId xmlns:p14="http://schemas.microsoft.com/office/powerpoint/2010/main" val="2423000330"/>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91057-D246-D621-893A-30C1780CBAD0}"/>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374E24C-527B-00AE-AEBC-C573B2BF615E}"/>
              </a:ext>
            </a:extLst>
          </p:cNvPr>
          <p:cNvCxnSpPr>
            <a:cxnSpLocks/>
          </p:cNvCxnSpPr>
          <p:nvPr/>
        </p:nvCxnSpPr>
        <p:spPr>
          <a:xfrm>
            <a:off x="365791" y="95842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CB24016A-DF57-005F-F5D9-D27AE5C3F188}"/>
              </a:ext>
            </a:extLst>
          </p:cNvPr>
          <p:cNvSpPr>
            <a:spLocks noGrp="1"/>
          </p:cNvSpPr>
          <p:nvPr>
            <p:ph type="sldNum" sz="quarter" idx="12"/>
          </p:nvPr>
        </p:nvSpPr>
        <p:spPr/>
        <p:txBody>
          <a:bodyPr/>
          <a:lstStyle/>
          <a:p>
            <a:fld id="{B66A8841-2F03-854F-85CD-539C5E58BA8A}" type="slidenum">
              <a:rPr lang="en-DE" sz="1800" smtClean="0"/>
              <a:t>14</a:t>
            </a:fld>
            <a:endParaRPr lang="en-DE" sz="1800" dirty="0"/>
          </a:p>
        </p:txBody>
      </p:sp>
      <p:sp>
        <p:nvSpPr>
          <p:cNvPr id="7" name="Title 1">
            <a:extLst>
              <a:ext uri="{FF2B5EF4-FFF2-40B4-BE49-F238E27FC236}">
                <a16:creationId xmlns:a16="http://schemas.microsoft.com/office/drawing/2014/main" id="{23ECE17F-B055-C6DD-3332-F1BF67D13B9E}"/>
              </a:ext>
            </a:extLst>
          </p:cNvPr>
          <p:cNvSpPr txBox="1">
            <a:spLocks/>
          </p:cNvSpPr>
          <p:nvPr/>
        </p:nvSpPr>
        <p:spPr>
          <a:xfrm>
            <a:off x="317500" y="521089"/>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300" b="1" noProof="1">
                <a:solidFill>
                  <a:schemeClr val="accent1">
                    <a:lumMod val="75000"/>
                  </a:schemeClr>
                </a:solidFill>
                <a:latin typeface="Arial" panose="020B0604020202020204" pitchFamily="34" charset="0"/>
                <a:cs typeface="Arial" panose="020B0604020202020204" pitchFamily="34" charset="0"/>
              </a:rPr>
              <a:t>Can mRNA localization be predicted using mRNA stability features?</a:t>
            </a:r>
          </a:p>
        </p:txBody>
      </p:sp>
      <p:sp>
        <p:nvSpPr>
          <p:cNvPr id="3" name="TextBox 2">
            <a:extLst>
              <a:ext uri="{FF2B5EF4-FFF2-40B4-BE49-F238E27FC236}">
                <a16:creationId xmlns:a16="http://schemas.microsoft.com/office/drawing/2014/main" id="{F1C36844-2FC4-641C-1B3B-591768F65C80}"/>
              </a:ext>
            </a:extLst>
          </p:cNvPr>
          <p:cNvSpPr txBox="1"/>
          <p:nvPr/>
        </p:nvSpPr>
        <p:spPr>
          <a:xfrm>
            <a:off x="675640" y="1395273"/>
            <a:ext cx="10840719" cy="4185761"/>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solidFill>
                  <a:srgbClr val="000000"/>
                </a:solidFill>
                <a:effectLst/>
                <a:latin typeface="Arial" panose="020B0604020202020204" pitchFamily="34" charset="0"/>
                <a:ea typeface="Arial" panose="020B0604020202020204" pitchFamily="34" charset="0"/>
              </a:rPr>
              <a:t>I utilized an R package called "ranger" (https://</a:t>
            </a:r>
            <a:r>
              <a:rPr lang="en-US" sz="1800" dirty="0" err="1">
                <a:solidFill>
                  <a:srgbClr val="000000"/>
                </a:solidFill>
                <a:effectLst/>
                <a:latin typeface="Arial" panose="020B0604020202020204" pitchFamily="34" charset="0"/>
                <a:ea typeface="Arial" panose="020B0604020202020204" pitchFamily="34" charset="0"/>
              </a:rPr>
              <a:t>github.com</a:t>
            </a:r>
            <a:r>
              <a:rPr lang="en-US" sz="1800" dirty="0">
                <a:solidFill>
                  <a:srgbClr val="000000"/>
                </a:solidFill>
                <a:effectLst/>
                <a:latin typeface="Arial" panose="020B0604020202020204" pitchFamily="34" charset="0"/>
                <a:ea typeface="Arial" panose="020B0604020202020204" pitchFamily="34" charset="0"/>
              </a:rPr>
              <a:t>/</a:t>
            </a:r>
            <a:r>
              <a:rPr lang="en-US" sz="1800" dirty="0" err="1">
                <a:solidFill>
                  <a:srgbClr val="000000"/>
                </a:solidFill>
                <a:effectLst/>
                <a:latin typeface="Arial" panose="020B0604020202020204" pitchFamily="34" charset="0"/>
                <a:ea typeface="Arial" panose="020B0604020202020204" pitchFamily="34" charset="0"/>
              </a:rPr>
              <a:t>imbs</a:t>
            </a:r>
            <a:r>
              <a:rPr lang="en-US" sz="1800" dirty="0">
                <a:solidFill>
                  <a:srgbClr val="000000"/>
                </a:solidFill>
                <a:effectLst/>
                <a:latin typeface="Arial" panose="020B0604020202020204" pitchFamily="34" charset="0"/>
                <a:ea typeface="Arial" panose="020B0604020202020204" pitchFamily="34" charset="0"/>
              </a:rPr>
              <a:t>-hl/ranger, Wright and Ziegler, 2017) to predict mRNA localization. </a:t>
            </a:r>
          </a:p>
          <a:p>
            <a:pPr marL="285750" indent="-285750">
              <a:spcBef>
                <a:spcPts val="600"/>
              </a:spcBef>
              <a:spcAft>
                <a:spcPts val="600"/>
              </a:spcAft>
              <a:buFont typeface="Arial" panose="020B0604020202020204" pitchFamily="34" charset="0"/>
              <a:buChar char="•"/>
            </a:pPr>
            <a:r>
              <a:rPr lang="en-US" sz="1800" dirty="0">
                <a:solidFill>
                  <a:srgbClr val="000000"/>
                </a:solidFill>
                <a:effectLst/>
                <a:latin typeface="Arial" panose="020B0604020202020204" pitchFamily="34" charset="0"/>
                <a:ea typeface="Arial" panose="020B0604020202020204" pitchFamily="34" charset="0"/>
              </a:rPr>
              <a:t>The dataset was divided randomly into training (70%) and testing (30%) sections. The predictors used for mRNA half-lives were mRNA half-lives (HL), m6A enrichment, 3’UTR length, ARE count in 3’UTR, and codon optimality (</a:t>
            </a:r>
            <a:r>
              <a:rPr lang="en-US" sz="1800" dirty="0" err="1">
                <a:solidFill>
                  <a:srgbClr val="000000"/>
                </a:solidFill>
                <a:effectLst/>
                <a:latin typeface="Arial" panose="020B0604020202020204" pitchFamily="34" charset="0"/>
                <a:ea typeface="Arial" panose="020B0604020202020204" pitchFamily="34" charset="0"/>
              </a:rPr>
              <a:t>tAI</a:t>
            </a:r>
            <a:r>
              <a:rPr lang="en-US" sz="1800" dirty="0">
                <a:solidFill>
                  <a:srgbClr val="000000"/>
                </a:solidFill>
                <a:effectLst/>
                <a:latin typeface="Arial" panose="020B0604020202020204" pitchFamily="34" charset="0"/>
                <a:ea typeface="Arial" panose="020B0604020202020204" pitchFamily="34" charset="0"/>
              </a:rPr>
              <a:t>). </a:t>
            </a:r>
          </a:p>
          <a:p>
            <a:pPr marL="285750" indent="-285750">
              <a:spcBef>
                <a:spcPts val="600"/>
              </a:spcBef>
              <a:spcAft>
                <a:spcPts val="600"/>
              </a:spcAft>
              <a:buFont typeface="Arial" panose="020B0604020202020204" pitchFamily="34" charset="0"/>
              <a:buChar char="•"/>
            </a:pPr>
            <a:r>
              <a:rPr lang="en-US" sz="1800" dirty="0">
                <a:solidFill>
                  <a:srgbClr val="000000"/>
                </a:solidFill>
                <a:effectLst/>
                <a:latin typeface="Arial" panose="020B0604020202020204" pitchFamily="34" charset="0"/>
                <a:ea typeface="Arial" panose="020B0604020202020204" pitchFamily="34" charset="0"/>
              </a:rPr>
              <a:t>The resulting model was applied to predict </a:t>
            </a:r>
            <a:r>
              <a:rPr lang="en-US" dirty="0">
                <a:solidFill>
                  <a:srgbClr val="000000"/>
                </a:solidFill>
                <a:latin typeface="Arial" panose="020B0604020202020204" pitchFamily="34" charset="0"/>
                <a:ea typeface="Arial" panose="020B0604020202020204" pitchFamily="34" charset="0"/>
              </a:rPr>
              <a:t>mRNA localization </a:t>
            </a:r>
            <a:r>
              <a:rPr lang="en-US" sz="1800" dirty="0">
                <a:solidFill>
                  <a:srgbClr val="000000"/>
                </a:solidFill>
                <a:effectLst/>
                <a:latin typeface="Arial" panose="020B0604020202020204" pitchFamily="34" charset="0"/>
                <a:ea typeface="Arial" panose="020B0604020202020204" pitchFamily="34" charset="0"/>
              </a:rPr>
              <a:t>in the test dataset, and to determine the R-squared and Pearson correlation coefficient between the predicted and observed values.</a:t>
            </a:r>
          </a:p>
          <a:p>
            <a:pPr>
              <a:spcBef>
                <a:spcPts val="600"/>
              </a:spcBef>
              <a:spcAft>
                <a:spcPts val="600"/>
              </a:spcAft>
            </a:pPr>
            <a:endParaRPr lang="en-US" sz="1800" i="1" dirty="0">
              <a:effectLst/>
              <a:latin typeface="Arial" panose="020B0604020202020204" pitchFamily="34" charset="0"/>
              <a:ea typeface="Arial" panose="020B0604020202020204" pitchFamily="34" charset="0"/>
            </a:endParaRPr>
          </a:p>
          <a:p>
            <a:pPr>
              <a:spcBef>
                <a:spcPts val="600"/>
              </a:spcBef>
              <a:spcAft>
                <a:spcPts val="600"/>
              </a:spcAft>
            </a:pPr>
            <a:r>
              <a:rPr lang="en-GB" sz="1800" i="1" dirty="0"/>
              <a:t>*Pearson correlation coefficient (often symbolized as r) is a statistical measure that describes the strength and direction of a linear relationship between two variables.</a:t>
            </a:r>
          </a:p>
          <a:p>
            <a:pPr>
              <a:spcBef>
                <a:spcPts val="600"/>
              </a:spcBef>
              <a:spcAft>
                <a:spcPts val="600"/>
              </a:spcAft>
            </a:pPr>
            <a:r>
              <a:rPr lang="en-GB" i="1" dirty="0"/>
              <a:t>*R-squared is a statistical measure used to assess how well a model fits the data. It represents the proportion of the variance in the dependent variable that is predictable from the independent variables.</a:t>
            </a:r>
            <a:endParaRPr i="1" dirty="0"/>
          </a:p>
        </p:txBody>
      </p:sp>
    </p:spTree>
    <p:extLst>
      <p:ext uri="{BB962C8B-B14F-4D97-AF65-F5344CB8AC3E}">
        <p14:creationId xmlns:p14="http://schemas.microsoft.com/office/powerpoint/2010/main" val="3925912416"/>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C1EDA-771A-0401-F202-AFDA0B1DF435}"/>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2217279-0DFB-EC54-E691-40D4CDC8FFAF}"/>
              </a:ext>
            </a:extLst>
          </p:cNvPr>
          <p:cNvCxnSpPr>
            <a:cxnSpLocks/>
          </p:cNvCxnSpPr>
          <p:nvPr/>
        </p:nvCxnSpPr>
        <p:spPr>
          <a:xfrm>
            <a:off x="365791" y="95842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7D81178-16B5-A697-9917-12C17CC10C50}"/>
              </a:ext>
            </a:extLst>
          </p:cNvPr>
          <p:cNvSpPr>
            <a:spLocks noGrp="1"/>
          </p:cNvSpPr>
          <p:nvPr>
            <p:ph type="sldNum" sz="quarter" idx="12"/>
          </p:nvPr>
        </p:nvSpPr>
        <p:spPr/>
        <p:txBody>
          <a:bodyPr/>
          <a:lstStyle/>
          <a:p>
            <a:fld id="{B66A8841-2F03-854F-85CD-539C5E58BA8A}" type="slidenum">
              <a:rPr lang="en-DE" sz="1800" smtClean="0"/>
              <a:t>15</a:t>
            </a:fld>
            <a:endParaRPr lang="en-DE" sz="1800" dirty="0"/>
          </a:p>
        </p:txBody>
      </p:sp>
      <p:sp>
        <p:nvSpPr>
          <p:cNvPr id="7" name="Title 1">
            <a:extLst>
              <a:ext uri="{FF2B5EF4-FFF2-40B4-BE49-F238E27FC236}">
                <a16:creationId xmlns:a16="http://schemas.microsoft.com/office/drawing/2014/main" id="{98D28198-D991-181E-204D-5E72EFFAB289}"/>
              </a:ext>
            </a:extLst>
          </p:cNvPr>
          <p:cNvSpPr txBox="1">
            <a:spLocks/>
          </p:cNvSpPr>
          <p:nvPr/>
        </p:nvSpPr>
        <p:spPr>
          <a:xfrm>
            <a:off x="329565" y="431028"/>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300" b="1" noProof="1">
                <a:solidFill>
                  <a:schemeClr val="accent1">
                    <a:lumMod val="75000"/>
                  </a:schemeClr>
                </a:solidFill>
                <a:latin typeface="Arial" panose="020B0604020202020204" pitchFamily="34" charset="0"/>
                <a:cs typeface="Arial" panose="020B0604020202020204" pitchFamily="34" charset="0"/>
              </a:rPr>
              <a:t>Can localization be predicted using mRNA stability features?</a:t>
            </a:r>
          </a:p>
        </p:txBody>
      </p:sp>
      <p:pic>
        <p:nvPicPr>
          <p:cNvPr id="10" name="Picture 9" descr="A diagram of a graph&#10;&#10;Description automatically generated">
            <a:extLst>
              <a:ext uri="{FF2B5EF4-FFF2-40B4-BE49-F238E27FC236}">
                <a16:creationId xmlns:a16="http://schemas.microsoft.com/office/drawing/2014/main" id="{2C582457-5685-AF55-D2F1-DC218FE36BC5}"/>
              </a:ext>
            </a:extLst>
          </p:cNvPr>
          <p:cNvPicPr>
            <a:picLocks noChangeAspect="1"/>
          </p:cNvPicPr>
          <p:nvPr/>
        </p:nvPicPr>
        <p:blipFill>
          <a:blip r:embed="rId3"/>
          <a:stretch>
            <a:fillRect/>
          </a:stretch>
        </p:blipFill>
        <p:spPr>
          <a:xfrm>
            <a:off x="1028700" y="1137075"/>
            <a:ext cx="2692400" cy="4762500"/>
          </a:xfrm>
          <a:prstGeom prst="rect">
            <a:avLst/>
          </a:prstGeom>
        </p:spPr>
      </p:pic>
      <p:sp>
        <p:nvSpPr>
          <p:cNvPr id="4" name="TextBox 3">
            <a:extLst>
              <a:ext uri="{FF2B5EF4-FFF2-40B4-BE49-F238E27FC236}">
                <a16:creationId xmlns:a16="http://schemas.microsoft.com/office/drawing/2014/main" id="{BED1D4E6-925F-85F2-3E5B-45227045180E}"/>
              </a:ext>
            </a:extLst>
          </p:cNvPr>
          <p:cNvSpPr txBox="1"/>
          <p:nvPr/>
        </p:nvSpPr>
        <p:spPr>
          <a:xfrm>
            <a:off x="3957911" y="2146488"/>
            <a:ext cx="6999846" cy="286232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00000"/>
                </a:solidFill>
                <a:effectLst/>
                <a:latin typeface="Arial" panose="020B0604020202020204" pitchFamily="34" charset="0"/>
                <a:ea typeface="Arial" panose="020B0604020202020204" pitchFamily="34" charset="0"/>
              </a:rPr>
              <a:t>Scatterplot </a:t>
            </a:r>
            <a:r>
              <a:rPr lang="en-DE" sz="1800" dirty="0">
                <a:solidFill>
                  <a:srgbClr val="000000"/>
                </a:solidFill>
                <a:effectLst/>
                <a:latin typeface="Arial" panose="020B0604020202020204" pitchFamily="34" charset="0"/>
                <a:ea typeface="Arial" panose="020B0604020202020204" pitchFamily="34" charset="0"/>
              </a:rPr>
              <a:t>shows </a:t>
            </a:r>
            <a:r>
              <a:rPr lang="en-US" sz="1800" dirty="0">
                <a:solidFill>
                  <a:srgbClr val="000000"/>
                </a:solidFill>
                <a:effectLst/>
                <a:latin typeface="Arial" panose="020B0604020202020204" pitchFamily="34" charset="0"/>
                <a:ea typeface="Arial" panose="020B0604020202020204" pitchFamily="34" charset="0"/>
              </a:rPr>
              <a:t>correlation of actual (Y) and predicted (X) mRNA localization (log2 fold change Neurites vs. Soma)</a:t>
            </a: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sz="1800" dirty="0">
              <a:solidFill>
                <a:srgbClr val="000000"/>
              </a:solidFill>
              <a:effectLst/>
              <a:latin typeface="Arial" panose="020B0604020202020204" pitchFamily="34" charset="0"/>
              <a:ea typeface="Arial" panose="020B0604020202020204" pitchFamily="34" charset="0"/>
            </a:endParaRPr>
          </a:p>
          <a:p>
            <a:endParaRPr lang="en-US" sz="1800" dirty="0">
              <a:solidFill>
                <a:srgbClr val="000000"/>
              </a:solidFill>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a:p>
            <a:pPr marL="285750" indent="-285750">
              <a:buFont typeface="Arial" panose="020B0604020202020204" pitchFamily="34" charset="0"/>
              <a:buChar char="•"/>
            </a:pPr>
            <a:r>
              <a:rPr lang="en-DE" sz="1800" dirty="0">
                <a:solidFill>
                  <a:srgbClr val="000000"/>
                </a:solidFill>
                <a:effectLst/>
                <a:latin typeface="Arial" panose="020B0604020202020204" pitchFamily="34" charset="0"/>
                <a:ea typeface="Arial" panose="020B0604020202020204" pitchFamily="34" charset="0"/>
              </a:rPr>
              <a:t>B</a:t>
            </a:r>
            <a:r>
              <a:rPr lang="en-US" sz="1800" dirty="0" err="1">
                <a:solidFill>
                  <a:srgbClr val="000000"/>
                </a:solidFill>
                <a:effectLst/>
                <a:latin typeface="Arial" panose="020B0604020202020204" pitchFamily="34" charset="0"/>
                <a:ea typeface="Arial" panose="020B0604020202020204" pitchFamily="34" charset="0"/>
              </a:rPr>
              <a:t>ar</a:t>
            </a:r>
            <a:r>
              <a:rPr lang="en-DE" sz="1800" dirty="0">
                <a:solidFill>
                  <a:srgbClr val="000000"/>
                </a:solidFill>
                <a:effectLst/>
                <a:latin typeface="Arial" panose="020B0604020202020204" pitchFamily="34" charset="0"/>
                <a:ea typeface="Arial" panose="020B0604020202020204" pitchFamily="34" charset="0"/>
              </a:rPr>
              <a:t>plot </a:t>
            </a:r>
            <a:r>
              <a:rPr lang="en-US" sz="1800" dirty="0">
                <a:solidFill>
                  <a:srgbClr val="000000"/>
                </a:solidFill>
                <a:effectLst/>
                <a:latin typeface="Arial" panose="020B0604020202020204" pitchFamily="34" charset="0"/>
                <a:ea typeface="Arial" panose="020B0604020202020204" pitchFamily="34" charset="0"/>
              </a:rPr>
              <a:t>below the scatterplot indicates importance</a:t>
            </a:r>
            <a:r>
              <a:rPr lang="en-DE" sz="1800" dirty="0">
                <a:solidFill>
                  <a:srgbClr val="000000"/>
                </a:solidFill>
                <a:effectLst/>
                <a:latin typeface="Arial" panose="020B0604020202020204" pitchFamily="34" charset="0"/>
                <a:ea typeface="Arial" panose="020B0604020202020204" pitchFamily="34" charset="0"/>
              </a:rPr>
              <a:t> of indicated parameters (Y). </a:t>
            </a:r>
            <a:endParaRPr i="1" dirty="0"/>
          </a:p>
        </p:txBody>
      </p:sp>
    </p:spTree>
    <p:extLst>
      <p:ext uri="{BB962C8B-B14F-4D97-AF65-F5344CB8AC3E}">
        <p14:creationId xmlns:p14="http://schemas.microsoft.com/office/powerpoint/2010/main" val="3603644931"/>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D9477-E976-E653-9018-879EA885C7AB}"/>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B9CE0F4-66B8-DB0C-2710-9CA6644DC859}"/>
              </a:ext>
            </a:extLst>
          </p:cNvPr>
          <p:cNvCxnSpPr>
            <a:cxnSpLocks/>
          </p:cNvCxnSpPr>
          <p:nvPr/>
        </p:nvCxnSpPr>
        <p:spPr>
          <a:xfrm>
            <a:off x="274351" y="68410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70B71B4-37FF-6C90-ED75-4B38691BDC81}"/>
              </a:ext>
            </a:extLst>
          </p:cNvPr>
          <p:cNvSpPr>
            <a:spLocks noGrp="1"/>
          </p:cNvSpPr>
          <p:nvPr>
            <p:ph type="sldNum" sz="quarter" idx="12"/>
          </p:nvPr>
        </p:nvSpPr>
        <p:spPr/>
        <p:txBody>
          <a:bodyPr/>
          <a:lstStyle/>
          <a:p>
            <a:fld id="{B66A8841-2F03-854F-85CD-539C5E58BA8A}" type="slidenum">
              <a:rPr lang="en-DE" sz="1800" smtClean="0"/>
              <a:t>16</a:t>
            </a:fld>
            <a:endParaRPr lang="en-DE" sz="1800" dirty="0"/>
          </a:p>
        </p:txBody>
      </p:sp>
      <p:sp>
        <p:nvSpPr>
          <p:cNvPr id="7" name="Title 1">
            <a:extLst>
              <a:ext uri="{FF2B5EF4-FFF2-40B4-BE49-F238E27FC236}">
                <a16:creationId xmlns:a16="http://schemas.microsoft.com/office/drawing/2014/main" id="{115091E5-D446-AFF9-8E51-F096F4DBABB2}"/>
              </a:ext>
            </a:extLst>
          </p:cNvPr>
          <p:cNvSpPr txBox="1">
            <a:spLocks/>
          </p:cNvSpPr>
          <p:nvPr/>
        </p:nvSpPr>
        <p:spPr>
          <a:xfrm>
            <a:off x="158750" y="136525"/>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300" b="1" noProof="1">
                <a:solidFill>
                  <a:schemeClr val="accent1">
                    <a:lumMod val="75000"/>
                  </a:schemeClr>
                </a:solidFill>
                <a:latin typeface="Arial" panose="020B0604020202020204" pitchFamily="34" charset="0"/>
                <a:cs typeface="Arial" panose="020B0604020202020204" pitchFamily="34" charset="0"/>
              </a:rPr>
              <a:t>Random forest modeling code: loading and splitting data</a:t>
            </a:r>
          </a:p>
        </p:txBody>
      </p:sp>
      <p:pic>
        <p:nvPicPr>
          <p:cNvPr id="11" name="Picture 10" descr="A screenshot of a computer program&#10;&#10;Description automatically generated">
            <a:extLst>
              <a:ext uri="{FF2B5EF4-FFF2-40B4-BE49-F238E27FC236}">
                <a16:creationId xmlns:a16="http://schemas.microsoft.com/office/drawing/2014/main" id="{8D24BCD6-339E-E1DF-09BC-E760EC1852FF}"/>
              </a:ext>
            </a:extLst>
          </p:cNvPr>
          <p:cNvPicPr>
            <a:picLocks noChangeAspect="1"/>
          </p:cNvPicPr>
          <p:nvPr/>
        </p:nvPicPr>
        <p:blipFill>
          <a:blip r:embed="rId3"/>
          <a:stretch>
            <a:fillRect/>
          </a:stretch>
        </p:blipFill>
        <p:spPr>
          <a:xfrm>
            <a:off x="3581401" y="791773"/>
            <a:ext cx="4673759" cy="5929702"/>
          </a:xfrm>
          <a:prstGeom prst="rect">
            <a:avLst/>
          </a:prstGeom>
        </p:spPr>
      </p:pic>
    </p:spTree>
    <p:extLst>
      <p:ext uri="{BB962C8B-B14F-4D97-AF65-F5344CB8AC3E}">
        <p14:creationId xmlns:p14="http://schemas.microsoft.com/office/powerpoint/2010/main" val="1379927590"/>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86595-A91A-7577-B6F7-5C0858FEB82D}"/>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30B6172-466D-6D76-F1CC-0567268F262A}"/>
              </a:ext>
            </a:extLst>
          </p:cNvPr>
          <p:cNvCxnSpPr>
            <a:cxnSpLocks/>
          </p:cNvCxnSpPr>
          <p:nvPr/>
        </p:nvCxnSpPr>
        <p:spPr>
          <a:xfrm>
            <a:off x="274351" y="68410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5F73010-E7B5-B426-50FB-1A138773A23A}"/>
              </a:ext>
            </a:extLst>
          </p:cNvPr>
          <p:cNvSpPr>
            <a:spLocks noGrp="1"/>
          </p:cNvSpPr>
          <p:nvPr>
            <p:ph type="sldNum" sz="quarter" idx="12"/>
          </p:nvPr>
        </p:nvSpPr>
        <p:spPr/>
        <p:txBody>
          <a:bodyPr/>
          <a:lstStyle/>
          <a:p>
            <a:fld id="{B66A8841-2F03-854F-85CD-539C5E58BA8A}" type="slidenum">
              <a:rPr lang="en-DE" sz="1800" smtClean="0"/>
              <a:t>17</a:t>
            </a:fld>
            <a:endParaRPr lang="en-DE" sz="1800" dirty="0"/>
          </a:p>
        </p:txBody>
      </p:sp>
      <p:sp>
        <p:nvSpPr>
          <p:cNvPr id="7" name="Title 1">
            <a:extLst>
              <a:ext uri="{FF2B5EF4-FFF2-40B4-BE49-F238E27FC236}">
                <a16:creationId xmlns:a16="http://schemas.microsoft.com/office/drawing/2014/main" id="{237EFE65-13F1-7FC5-D62B-1C56F17025D2}"/>
              </a:ext>
            </a:extLst>
          </p:cNvPr>
          <p:cNvSpPr txBox="1">
            <a:spLocks/>
          </p:cNvSpPr>
          <p:nvPr/>
        </p:nvSpPr>
        <p:spPr>
          <a:xfrm>
            <a:off x="158750" y="136525"/>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000" b="1" noProof="1">
                <a:solidFill>
                  <a:schemeClr val="accent1">
                    <a:lumMod val="75000"/>
                  </a:schemeClr>
                </a:solidFill>
                <a:latin typeface="Arial" panose="020B0604020202020204" pitchFamily="34" charset="0"/>
                <a:cs typeface="Arial" panose="020B0604020202020204" pitchFamily="34" charset="0"/>
              </a:rPr>
              <a:t>Random forest modeling code: building model for HL &amp; plotting predicted vs. actual HL </a:t>
            </a:r>
          </a:p>
        </p:txBody>
      </p:sp>
      <p:pic>
        <p:nvPicPr>
          <p:cNvPr id="17" name="Picture 16" descr="A screenshot of a computer program&#10;&#10;Description automatically generated">
            <a:extLst>
              <a:ext uri="{FF2B5EF4-FFF2-40B4-BE49-F238E27FC236}">
                <a16:creationId xmlns:a16="http://schemas.microsoft.com/office/drawing/2014/main" id="{D2BA43B3-197C-81A5-411C-7CC71AB7A665}"/>
              </a:ext>
            </a:extLst>
          </p:cNvPr>
          <p:cNvPicPr>
            <a:picLocks noChangeAspect="1"/>
          </p:cNvPicPr>
          <p:nvPr/>
        </p:nvPicPr>
        <p:blipFill>
          <a:blip r:embed="rId3"/>
          <a:stretch>
            <a:fillRect/>
          </a:stretch>
        </p:blipFill>
        <p:spPr>
          <a:xfrm>
            <a:off x="6978174" y="802618"/>
            <a:ext cx="5244125" cy="3669755"/>
          </a:xfrm>
          <a:prstGeom prst="rect">
            <a:avLst/>
          </a:prstGeom>
        </p:spPr>
      </p:pic>
      <p:pic>
        <p:nvPicPr>
          <p:cNvPr id="18" name="Picture 17" descr="A screenshot of a computer program&#10;&#10;Description automatically generated">
            <a:extLst>
              <a:ext uri="{FF2B5EF4-FFF2-40B4-BE49-F238E27FC236}">
                <a16:creationId xmlns:a16="http://schemas.microsoft.com/office/drawing/2014/main" id="{EFC0DA67-DF32-DE31-BA4B-1AA0F4C8E1D5}"/>
              </a:ext>
            </a:extLst>
          </p:cNvPr>
          <p:cNvPicPr>
            <a:picLocks noChangeAspect="1"/>
          </p:cNvPicPr>
          <p:nvPr/>
        </p:nvPicPr>
        <p:blipFill>
          <a:blip r:embed="rId4"/>
          <a:stretch>
            <a:fillRect/>
          </a:stretch>
        </p:blipFill>
        <p:spPr>
          <a:xfrm>
            <a:off x="158750" y="796530"/>
            <a:ext cx="6819424" cy="4441731"/>
          </a:xfrm>
          <a:prstGeom prst="rect">
            <a:avLst/>
          </a:prstGeom>
        </p:spPr>
      </p:pic>
      <p:pic>
        <p:nvPicPr>
          <p:cNvPr id="20" name="Picture 19" descr="A graph with a line and numbers&#10;&#10;Description automatically generated with medium confidence">
            <a:extLst>
              <a:ext uri="{FF2B5EF4-FFF2-40B4-BE49-F238E27FC236}">
                <a16:creationId xmlns:a16="http://schemas.microsoft.com/office/drawing/2014/main" id="{3A2D5CB9-29EB-7D1A-D608-A8292034A63A}"/>
              </a:ext>
            </a:extLst>
          </p:cNvPr>
          <p:cNvPicPr>
            <a:picLocks noChangeAspect="1"/>
          </p:cNvPicPr>
          <p:nvPr/>
        </p:nvPicPr>
        <p:blipFill>
          <a:blip r:embed="rId5"/>
          <a:stretch>
            <a:fillRect/>
          </a:stretch>
        </p:blipFill>
        <p:spPr>
          <a:xfrm>
            <a:off x="4354905" y="4011308"/>
            <a:ext cx="2418874" cy="2678753"/>
          </a:xfrm>
          <a:prstGeom prst="rect">
            <a:avLst/>
          </a:prstGeom>
        </p:spPr>
      </p:pic>
      <p:sp>
        <p:nvSpPr>
          <p:cNvPr id="21" name="TextBox 20">
            <a:extLst>
              <a:ext uri="{FF2B5EF4-FFF2-40B4-BE49-F238E27FC236}">
                <a16:creationId xmlns:a16="http://schemas.microsoft.com/office/drawing/2014/main" id="{D26A8A11-CFCE-3688-23EF-1D7212AC8494}"/>
              </a:ext>
            </a:extLst>
          </p:cNvPr>
          <p:cNvSpPr txBox="1"/>
          <p:nvPr/>
        </p:nvSpPr>
        <p:spPr>
          <a:xfrm>
            <a:off x="158750" y="5548662"/>
            <a:ext cx="3550023" cy="830997"/>
          </a:xfrm>
          <a:prstGeom prst="rect">
            <a:avLst/>
          </a:prstGeom>
          <a:noFill/>
        </p:spPr>
        <p:txBody>
          <a:bodyPr wrap="square" rtlCol="0">
            <a:spAutoFit/>
          </a:bodyPr>
          <a:lstStyle/>
          <a:p>
            <a:r>
              <a:rPr lang="en-GB" sz="1200" i="1" dirty="0">
                <a:latin typeface="Arial" panose="020B0604020202020204" pitchFamily="34" charset="0"/>
                <a:cs typeface="Arial" panose="020B0604020202020204" pitchFamily="34" charset="0"/>
              </a:rPr>
              <a:t>setting importance = "impurity" means that feature importance is calculated using a method based on Gini impurity (for classification) or variance reduction (for regression).</a:t>
            </a:r>
            <a:endParaRPr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6923382"/>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63A9F-5FBE-A182-DDE4-0CBB6C1AE66C}"/>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C80685D-7444-BD74-CB8C-2AB93346ABAA}"/>
              </a:ext>
            </a:extLst>
          </p:cNvPr>
          <p:cNvCxnSpPr>
            <a:cxnSpLocks/>
          </p:cNvCxnSpPr>
          <p:nvPr/>
        </p:nvCxnSpPr>
        <p:spPr>
          <a:xfrm>
            <a:off x="274351" y="862012"/>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B65BC6F-5A9F-B476-B9AD-C8D8D697EBE6}"/>
              </a:ext>
            </a:extLst>
          </p:cNvPr>
          <p:cNvSpPr>
            <a:spLocks noGrp="1"/>
          </p:cNvSpPr>
          <p:nvPr>
            <p:ph type="sldNum" sz="quarter" idx="12"/>
          </p:nvPr>
        </p:nvSpPr>
        <p:spPr/>
        <p:txBody>
          <a:bodyPr/>
          <a:lstStyle/>
          <a:p>
            <a:fld id="{B66A8841-2F03-854F-85CD-539C5E58BA8A}" type="slidenum">
              <a:rPr lang="en-DE" sz="1800" smtClean="0"/>
              <a:t>18</a:t>
            </a:fld>
            <a:endParaRPr lang="en-DE" sz="1800" dirty="0"/>
          </a:p>
        </p:txBody>
      </p:sp>
      <p:sp>
        <p:nvSpPr>
          <p:cNvPr id="7" name="Title 1">
            <a:extLst>
              <a:ext uri="{FF2B5EF4-FFF2-40B4-BE49-F238E27FC236}">
                <a16:creationId xmlns:a16="http://schemas.microsoft.com/office/drawing/2014/main" id="{CA924F39-1618-1EE5-F727-90E01CD34DD3}"/>
              </a:ext>
            </a:extLst>
          </p:cNvPr>
          <p:cNvSpPr txBox="1">
            <a:spLocks/>
          </p:cNvSpPr>
          <p:nvPr/>
        </p:nvSpPr>
        <p:spPr>
          <a:xfrm>
            <a:off x="0" y="472047"/>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300" b="1" noProof="1">
                <a:solidFill>
                  <a:schemeClr val="accent1">
                    <a:lumMod val="75000"/>
                  </a:schemeClr>
                </a:solidFill>
                <a:latin typeface="Arial" panose="020B0604020202020204" pitchFamily="34" charset="0"/>
                <a:cs typeface="Arial" panose="020B0604020202020204" pitchFamily="34" charset="0"/>
              </a:rPr>
              <a:t>Random forest modeling code: building model for localization &amp; plotting predicted vs. actual localization</a:t>
            </a:r>
          </a:p>
        </p:txBody>
      </p:sp>
      <p:pic>
        <p:nvPicPr>
          <p:cNvPr id="15" name="Picture 14" descr="A screenshot of a computer program&#10;&#10;Description automatically generated">
            <a:extLst>
              <a:ext uri="{FF2B5EF4-FFF2-40B4-BE49-F238E27FC236}">
                <a16:creationId xmlns:a16="http://schemas.microsoft.com/office/drawing/2014/main" id="{B789502E-F916-1C9C-B0CD-D1A2260FA9F2}"/>
              </a:ext>
            </a:extLst>
          </p:cNvPr>
          <p:cNvPicPr>
            <a:picLocks noChangeAspect="1"/>
          </p:cNvPicPr>
          <p:nvPr/>
        </p:nvPicPr>
        <p:blipFill>
          <a:blip r:embed="rId3"/>
          <a:stretch>
            <a:fillRect/>
          </a:stretch>
        </p:blipFill>
        <p:spPr>
          <a:xfrm>
            <a:off x="274351" y="906102"/>
            <a:ext cx="6360250" cy="5226161"/>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E1506B75-716E-AF08-77E6-B5D74FF8957B}"/>
              </a:ext>
            </a:extLst>
          </p:cNvPr>
          <p:cNvPicPr>
            <a:picLocks noChangeAspect="1"/>
          </p:cNvPicPr>
          <p:nvPr/>
        </p:nvPicPr>
        <p:blipFill>
          <a:blip r:embed="rId4"/>
          <a:stretch>
            <a:fillRect/>
          </a:stretch>
        </p:blipFill>
        <p:spPr>
          <a:xfrm>
            <a:off x="5937250" y="884057"/>
            <a:ext cx="5541159" cy="3920519"/>
          </a:xfrm>
          <a:prstGeom prst="rect">
            <a:avLst/>
          </a:prstGeom>
        </p:spPr>
      </p:pic>
      <p:pic>
        <p:nvPicPr>
          <p:cNvPr id="4" name="Picture 3" descr="A graph of a graph showing a black line&#10;&#10;Description automatically generated with medium confidence">
            <a:extLst>
              <a:ext uri="{FF2B5EF4-FFF2-40B4-BE49-F238E27FC236}">
                <a16:creationId xmlns:a16="http://schemas.microsoft.com/office/drawing/2014/main" id="{D9310D09-2178-CD7E-A2FA-D4273A53EF7C}"/>
              </a:ext>
            </a:extLst>
          </p:cNvPr>
          <p:cNvPicPr>
            <a:picLocks noChangeAspect="1"/>
          </p:cNvPicPr>
          <p:nvPr/>
        </p:nvPicPr>
        <p:blipFill>
          <a:blip r:embed="rId5"/>
          <a:stretch>
            <a:fillRect/>
          </a:stretch>
        </p:blipFill>
        <p:spPr>
          <a:xfrm>
            <a:off x="7725261" y="4277728"/>
            <a:ext cx="2437055" cy="2605470"/>
          </a:xfrm>
          <a:prstGeom prst="rect">
            <a:avLst/>
          </a:prstGeom>
        </p:spPr>
      </p:pic>
    </p:spTree>
    <p:extLst>
      <p:ext uri="{BB962C8B-B14F-4D97-AF65-F5344CB8AC3E}">
        <p14:creationId xmlns:p14="http://schemas.microsoft.com/office/powerpoint/2010/main" val="3767539129"/>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80E28-7B01-47DC-FC82-B87180049A79}"/>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606B309-AA70-40C4-722D-8A8A8A846081}"/>
              </a:ext>
            </a:extLst>
          </p:cNvPr>
          <p:cNvCxnSpPr>
            <a:cxnSpLocks/>
          </p:cNvCxnSpPr>
          <p:nvPr/>
        </p:nvCxnSpPr>
        <p:spPr>
          <a:xfrm>
            <a:off x="274351" y="862012"/>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19C49F03-7767-2B71-F3EC-57B2B2893909}"/>
              </a:ext>
            </a:extLst>
          </p:cNvPr>
          <p:cNvSpPr>
            <a:spLocks noGrp="1"/>
          </p:cNvSpPr>
          <p:nvPr>
            <p:ph type="sldNum" sz="quarter" idx="12"/>
          </p:nvPr>
        </p:nvSpPr>
        <p:spPr/>
        <p:txBody>
          <a:bodyPr/>
          <a:lstStyle/>
          <a:p>
            <a:fld id="{B66A8841-2F03-854F-85CD-539C5E58BA8A}" type="slidenum">
              <a:rPr lang="en-DE" sz="1800" smtClean="0"/>
              <a:t>19</a:t>
            </a:fld>
            <a:endParaRPr lang="en-DE" sz="1800" dirty="0"/>
          </a:p>
        </p:txBody>
      </p:sp>
      <p:sp>
        <p:nvSpPr>
          <p:cNvPr id="7" name="Title 1">
            <a:extLst>
              <a:ext uri="{FF2B5EF4-FFF2-40B4-BE49-F238E27FC236}">
                <a16:creationId xmlns:a16="http://schemas.microsoft.com/office/drawing/2014/main" id="{7C5F6CD5-B903-F95B-7DD3-8BF0CF96EC8E}"/>
              </a:ext>
            </a:extLst>
          </p:cNvPr>
          <p:cNvSpPr txBox="1">
            <a:spLocks/>
          </p:cNvSpPr>
          <p:nvPr/>
        </p:nvSpPr>
        <p:spPr>
          <a:xfrm>
            <a:off x="0" y="472047"/>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300" b="1" noProof="1">
                <a:solidFill>
                  <a:schemeClr val="accent1">
                    <a:lumMod val="75000"/>
                  </a:schemeClr>
                </a:solidFill>
                <a:latin typeface="Arial" panose="020B0604020202020204" pitchFamily="34" charset="0"/>
                <a:cs typeface="Arial" panose="020B0604020202020204" pitchFamily="34" charset="0"/>
              </a:rPr>
              <a:t>Random forest modeling code: plotting feature importance</a:t>
            </a:r>
          </a:p>
        </p:txBody>
      </p:sp>
      <p:pic>
        <p:nvPicPr>
          <p:cNvPr id="12" name="Picture 11" descr="A screenshot of a computer program&#10;&#10;Description automatically generated">
            <a:extLst>
              <a:ext uri="{FF2B5EF4-FFF2-40B4-BE49-F238E27FC236}">
                <a16:creationId xmlns:a16="http://schemas.microsoft.com/office/drawing/2014/main" id="{EA349FD4-0B9D-B422-43F6-A4DF64DFA6D8}"/>
              </a:ext>
            </a:extLst>
          </p:cNvPr>
          <p:cNvPicPr>
            <a:picLocks noChangeAspect="1"/>
          </p:cNvPicPr>
          <p:nvPr/>
        </p:nvPicPr>
        <p:blipFill>
          <a:blip r:embed="rId3"/>
          <a:stretch>
            <a:fillRect/>
          </a:stretch>
        </p:blipFill>
        <p:spPr>
          <a:xfrm>
            <a:off x="533952" y="1076025"/>
            <a:ext cx="5242904" cy="5781975"/>
          </a:xfrm>
          <a:prstGeom prst="rect">
            <a:avLst/>
          </a:prstGeom>
        </p:spPr>
      </p:pic>
      <p:pic>
        <p:nvPicPr>
          <p:cNvPr id="14" name="Picture 13" descr="A graph with text and numbers&#10;&#10;Description automatically generated with medium confidence">
            <a:extLst>
              <a:ext uri="{FF2B5EF4-FFF2-40B4-BE49-F238E27FC236}">
                <a16:creationId xmlns:a16="http://schemas.microsoft.com/office/drawing/2014/main" id="{BD442605-2032-AB1E-298F-A4AFEAEF3413}"/>
              </a:ext>
            </a:extLst>
          </p:cNvPr>
          <p:cNvPicPr>
            <a:picLocks noChangeAspect="1"/>
          </p:cNvPicPr>
          <p:nvPr/>
        </p:nvPicPr>
        <p:blipFill>
          <a:blip r:embed="rId4"/>
          <a:stretch>
            <a:fillRect/>
          </a:stretch>
        </p:blipFill>
        <p:spPr>
          <a:xfrm>
            <a:off x="6504046" y="4044950"/>
            <a:ext cx="3175000" cy="2311400"/>
          </a:xfrm>
          <a:prstGeom prst="rect">
            <a:avLst/>
          </a:prstGeom>
        </p:spPr>
      </p:pic>
      <p:pic>
        <p:nvPicPr>
          <p:cNvPr id="19" name="Picture 18" descr="A graph of a stable&#10;&#10;Description automatically generated">
            <a:extLst>
              <a:ext uri="{FF2B5EF4-FFF2-40B4-BE49-F238E27FC236}">
                <a16:creationId xmlns:a16="http://schemas.microsoft.com/office/drawing/2014/main" id="{80ED9ACF-1370-F9C5-00BE-A173644BEA30}"/>
              </a:ext>
            </a:extLst>
          </p:cNvPr>
          <p:cNvPicPr>
            <a:picLocks noChangeAspect="1"/>
          </p:cNvPicPr>
          <p:nvPr/>
        </p:nvPicPr>
        <p:blipFill>
          <a:blip r:embed="rId5"/>
          <a:stretch>
            <a:fillRect/>
          </a:stretch>
        </p:blipFill>
        <p:spPr>
          <a:xfrm>
            <a:off x="6415146" y="1300012"/>
            <a:ext cx="3352800" cy="2667000"/>
          </a:xfrm>
          <a:prstGeom prst="rect">
            <a:avLst/>
          </a:prstGeom>
        </p:spPr>
      </p:pic>
    </p:spTree>
    <p:extLst>
      <p:ext uri="{BB962C8B-B14F-4D97-AF65-F5344CB8AC3E}">
        <p14:creationId xmlns:p14="http://schemas.microsoft.com/office/powerpoint/2010/main" val="1766625806"/>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A0121-3DFC-2426-8856-BC1A2AAD30EE}"/>
            </a:ext>
          </a:extLst>
        </p:cNvPr>
        <p:cNvGrpSpPr/>
        <p:nvPr/>
      </p:nvGrpSpPr>
      <p:grpSpPr>
        <a:xfrm>
          <a:off x="0" y="0"/>
          <a:ext cx="0" cy="0"/>
          <a:chOff x="0" y="0"/>
          <a:chExt cx="0" cy="0"/>
        </a:xfrm>
      </p:grpSpPr>
      <p:pic>
        <p:nvPicPr>
          <p:cNvPr id="12" name="Picture 11" descr="A purple neuron with long thin lines&#10;&#10;Description automatically generated">
            <a:extLst>
              <a:ext uri="{FF2B5EF4-FFF2-40B4-BE49-F238E27FC236}">
                <a16:creationId xmlns:a16="http://schemas.microsoft.com/office/drawing/2014/main" id="{D39575E1-CC6E-F914-4689-4F1D432B23FA}"/>
              </a:ext>
            </a:extLst>
          </p:cNvPr>
          <p:cNvPicPr>
            <a:picLocks noChangeAspect="1"/>
          </p:cNvPicPr>
          <p:nvPr/>
        </p:nvPicPr>
        <p:blipFill>
          <a:blip r:embed="rId3"/>
          <a:stretch>
            <a:fillRect/>
          </a:stretch>
        </p:blipFill>
        <p:spPr>
          <a:xfrm>
            <a:off x="2210546" y="1731849"/>
            <a:ext cx="7770907" cy="3394301"/>
          </a:xfrm>
          <a:prstGeom prst="rect">
            <a:avLst/>
          </a:prstGeom>
        </p:spPr>
      </p:pic>
      <p:grpSp>
        <p:nvGrpSpPr>
          <p:cNvPr id="28" name="Group 27">
            <a:extLst>
              <a:ext uri="{FF2B5EF4-FFF2-40B4-BE49-F238E27FC236}">
                <a16:creationId xmlns:a16="http://schemas.microsoft.com/office/drawing/2014/main" id="{10828A11-FB4D-41AA-7127-78B4B1285831}"/>
              </a:ext>
            </a:extLst>
          </p:cNvPr>
          <p:cNvGrpSpPr>
            <a:grpSpLocks noChangeAspect="1"/>
          </p:cNvGrpSpPr>
          <p:nvPr/>
        </p:nvGrpSpPr>
        <p:grpSpPr>
          <a:xfrm>
            <a:off x="3094239" y="2511933"/>
            <a:ext cx="5248211" cy="3586042"/>
            <a:chOff x="3628411" y="3275326"/>
            <a:chExt cx="4133644" cy="2824473"/>
          </a:xfrm>
        </p:grpSpPr>
        <p:sp>
          <p:nvSpPr>
            <p:cNvPr id="20" name="TextBox 19">
              <a:extLst>
                <a:ext uri="{FF2B5EF4-FFF2-40B4-BE49-F238E27FC236}">
                  <a16:creationId xmlns:a16="http://schemas.microsoft.com/office/drawing/2014/main" id="{D4E26733-0FB9-BD16-E947-3DFC75C37AB8}"/>
                </a:ext>
              </a:extLst>
            </p:cNvPr>
            <p:cNvSpPr txBox="1"/>
            <p:nvPr/>
          </p:nvSpPr>
          <p:spPr>
            <a:xfrm>
              <a:off x="3628411" y="5611264"/>
              <a:ext cx="1509367" cy="48853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Dendrites</a:t>
              </a:r>
              <a:endParaRPr lang="en-US" sz="14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2E8CDE3-B5BE-745B-DDB4-2CF8221598D8}"/>
                </a:ext>
              </a:extLst>
            </p:cNvPr>
            <p:cNvSpPr txBox="1"/>
            <p:nvPr/>
          </p:nvSpPr>
          <p:spPr>
            <a:xfrm>
              <a:off x="6820099" y="4419947"/>
              <a:ext cx="941956" cy="48853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Axon</a:t>
              </a:r>
              <a:endParaRPr lang="en-US" sz="1400" b="1" dirty="0">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31817BD0-3255-1018-FA57-6905C3286295}"/>
                </a:ext>
              </a:extLst>
            </p:cNvPr>
            <p:cNvGrpSpPr/>
            <p:nvPr/>
          </p:nvGrpSpPr>
          <p:grpSpPr>
            <a:xfrm>
              <a:off x="4794430" y="3275326"/>
              <a:ext cx="1520928" cy="488536"/>
              <a:chOff x="2422776" y="3591930"/>
              <a:chExt cx="1832522" cy="535863"/>
            </a:xfrm>
          </p:grpSpPr>
          <p:sp>
            <p:nvSpPr>
              <p:cNvPr id="23" name="TextBox 22">
                <a:extLst>
                  <a:ext uri="{FF2B5EF4-FFF2-40B4-BE49-F238E27FC236}">
                    <a16:creationId xmlns:a16="http://schemas.microsoft.com/office/drawing/2014/main" id="{2E641738-BFE7-B3F6-3979-1F87259F4566}"/>
                  </a:ext>
                </a:extLst>
              </p:cNvPr>
              <p:cNvSpPr txBox="1"/>
              <p:nvPr/>
            </p:nvSpPr>
            <p:spPr>
              <a:xfrm>
                <a:off x="3006931" y="3591930"/>
                <a:ext cx="1248367" cy="535863"/>
              </a:xfrm>
              <a:prstGeom prst="rect">
                <a:avLst/>
              </a:prstGeom>
              <a:noFill/>
            </p:spPr>
            <p:txBody>
              <a:bodyPr wrap="none" rtlCol="0">
                <a:spAutoFit/>
              </a:bodyPr>
              <a:lstStyle/>
              <a:p>
                <a:r>
                  <a:rPr lang="en-US" sz="1400" dirty="0">
                    <a:solidFill>
                      <a:srgbClr val="000000"/>
                    </a:solidFill>
                    <a:latin typeface="Arial" panose="020B0604020202020204" pitchFamily="34" charset="0"/>
                    <a:cs typeface="Arial" panose="020B0604020202020204" pitchFamily="34" charset="0"/>
                  </a:rPr>
                  <a:t>Soma</a:t>
                </a:r>
                <a:endParaRPr lang="en-US" sz="1400" b="1" dirty="0">
                  <a:solidFill>
                    <a:srgbClr val="000000"/>
                  </a:solidFill>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428F47E7-D02C-626D-189E-C815328FAC75}"/>
                  </a:ext>
                </a:extLst>
              </p:cNvPr>
              <p:cNvCxnSpPr/>
              <p:nvPr/>
            </p:nvCxnSpPr>
            <p:spPr>
              <a:xfrm flipV="1">
                <a:off x="2422776" y="3859862"/>
                <a:ext cx="514335" cy="1538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5" name="Straight Connector 24">
              <a:extLst>
                <a:ext uri="{FF2B5EF4-FFF2-40B4-BE49-F238E27FC236}">
                  <a16:creationId xmlns:a16="http://schemas.microsoft.com/office/drawing/2014/main" id="{4BFC4BD4-F9C2-977B-6A36-7E0888CBBD10}"/>
                </a:ext>
              </a:extLst>
            </p:cNvPr>
            <p:cNvCxnSpPr>
              <a:cxnSpLocks/>
            </p:cNvCxnSpPr>
            <p:nvPr/>
          </p:nvCxnSpPr>
          <p:spPr>
            <a:xfrm>
              <a:off x="6704152" y="4210591"/>
              <a:ext cx="231892" cy="24043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4A21F8F-482C-24DE-9342-F1D99196F8B0}"/>
                </a:ext>
              </a:extLst>
            </p:cNvPr>
            <p:cNvCxnSpPr>
              <a:cxnSpLocks/>
            </p:cNvCxnSpPr>
            <p:nvPr/>
          </p:nvCxnSpPr>
          <p:spPr>
            <a:xfrm>
              <a:off x="3769889" y="5151434"/>
              <a:ext cx="146913" cy="3866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A26578D-31AA-F3F6-36A7-482E3EF64FA7}"/>
                </a:ext>
              </a:extLst>
            </p:cNvPr>
            <p:cNvCxnSpPr>
              <a:cxnSpLocks/>
            </p:cNvCxnSpPr>
            <p:nvPr/>
          </p:nvCxnSpPr>
          <p:spPr>
            <a:xfrm flipV="1">
              <a:off x="4170003" y="5167994"/>
              <a:ext cx="104247" cy="37012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9" name="Straight Connector 28">
            <a:extLst>
              <a:ext uri="{FF2B5EF4-FFF2-40B4-BE49-F238E27FC236}">
                <a16:creationId xmlns:a16="http://schemas.microsoft.com/office/drawing/2014/main" id="{D88121F9-BC68-32EA-9DA6-E531B621BB6E}"/>
              </a:ext>
            </a:extLst>
          </p:cNvPr>
          <p:cNvCxnSpPr>
            <a:cxnSpLocks/>
          </p:cNvCxnSpPr>
          <p:nvPr/>
        </p:nvCxnSpPr>
        <p:spPr>
          <a:xfrm>
            <a:off x="413657" y="810986"/>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5B35CADD-D205-1C89-047D-2AB0B7F44367}"/>
              </a:ext>
            </a:extLst>
          </p:cNvPr>
          <p:cNvSpPr txBox="1">
            <a:spLocks/>
          </p:cNvSpPr>
          <p:nvPr/>
        </p:nvSpPr>
        <p:spPr>
          <a:xfrm>
            <a:off x="317500" y="323262"/>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300" b="1" noProof="1">
                <a:solidFill>
                  <a:schemeClr val="accent1">
                    <a:lumMod val="75000"/>
                  </a:schemeClr>
                </a:solidFill>
                <a:latin typeface="Arial" panose="020B0604020202020204" pitchFamily="34" charset="0"/>
                <a:cs typeface="Arial" panose="020B0604020202020204" pitchFamily="34" charset="0"/>
              </a:rPr>
              <a:t>Subcellular localization of mRNAs in neurons</a:t>
            </a:r>
          </a:p>
        </p:txBody>
      </p:sp>
      <p:sp>
        <p:nvSpPr>
          <p:cNvPr id="3" name="Slide Number Placeholder 2">
            <a:extLst>
              <a:ext uri="{FF2B5EF4-FFF2-40B4-BE49-F238E27FC236}">
                <a16:creationId xmlns:a16="http://schemas.microsoft.com/office/drawing/2014/main" id="{8CE12AEC-0BB9-E93F-3EF9-104A29C7CEF4}"/>
              </a:ext>
            </a:extLst>
          </p:cNvPr>
          <p:cNvSpPr>
            <a:spLocks noGrp="1"/>
          </p:cNvSpPr>
          <p:nvPr>
            <p:ph type="sldNum" sz="quarter" idx="12"/>
          </p:nvPr>
        </p:nvSpPr>
        <p:spPr/>
        <p:txBody>
          <a:bodyPr/>
          <a:lstStyle/>
          <a:p>
            <a:fld id="{B66A8841-2F03-854F-85CD-539C5E58BA8A}" type="slidenum">
              <a:rPr lang="en-DE" sz="1800" smtClean="0"/>
              <a:t>2</a:t>
            </a:fld>
            <a:endParaRPr lang="en-DE" sz="1800"/>
          </a:p>
        </p:txBody>
      </p:sp>
      <p:sp>
        <p:nvSpPr>
          <p:cNvPr id="9" name="Right Brace 8">
            <a:extLst>
              <a:ext uri="{FF2B5EF4-FFF2-40B4-BE49-F238E27FC236}">
                <a16:creationId xmlns:a16="http://schemas.microsoft.com/office/drawing/2014/main" id="{D28A527C-E8B4-ABB1-1017-49380A05E129}"/>
              </a:ext>
            </a:extLst>
          </p:cNvPr>
          <p:cNvSpPr/>
          <p:nvPr/>
        </p:nvSpPr>
        <p:spPr>
          <a:xfrm rot="16200000">
            <a:off x="6674099" y="296351"/>
            <a:ext cx="473656" cy="413056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a:p>
        </p:txBody>
      </p:sp>
      <p:sp>
        <p:nvSpPr>
          <p:cNvPr id="11" name="TextBox 10">
            <a:extLst>
              <a:ext uri="{FF2B5EF4-FFF2-40B4-BE49-F238E27FC236}">
                <a16:creationId xmlns:a16="http://schemas.microsoft.com/office/drawing/2014/main" id="{C8CA2C30-405C-95A0-BBDA-152E429470C6}"/>
              </a:ext>
            </a:extLst>
          </p:cNvPr>
          <p:cNvSpPr txBox="1"/>
          <p:nvPr/>
        </p:nvSpPr>
        <p:spPr>
          <a:xfrm>
            <a:off x="5745921" y="1688570"/>
            <a:ext cx="1998560" cy="369332"/>
          </a:xfrm>
          <a:prstGeom prst="rect">
            <a:avLst/>
          </a:prstGeom>
          <a:noFill/>
        </p:spPr>
        <p:txBody>
          <a:bodyPr wrap="none" rtlCol="0">
            <a:spAutoFit/>
          </a:bodyPr>
          <a:lstStyle/>
          <a:p>
            <a:r>
              <a:rPr lang="en-US" dirty="0"/>
              <a:t>Up to 1 meter long</a:t>
            </a:r>
            <a:endParaRPr dirty="0"/>
          </a:p>
        </p:txBody>
      </p:sp>
    </p:spTree>
    <p:extLst>
      <p:ext uri="{BB962C8B-B14F-4D97-AF65-F5344CB8AC3E}">
        <p14:creationId xmlns:p14="http://schemas.microsoft.com/office/powerpoint/2010/main" val="146320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E7F9E-F2AD-5EB5-6561-763F48FD8040}"/>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BCFEB30-8906-0C7A-66FA-3EC5DA1CD587}"/>
              </a:ext>
            </a:extLst>
          </p:cNvPr>
          <p:cNvCxnSpPr>
            <a:cxnSpLocks/>
          </p:cNvCxnSpPr>
          <p:nvPr/>
        </p:nvCxnSpPr>
        <p:spPr>
          <a:xfrm>
            <a:off x="274351" y="862012"/>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3623AED5-7F2B-FCE7-B640-1E7491DF16ED}"/>
              </a:ext>
            </a:extLst>
          </p:cNvPr>
          <p:cNvSpPr>
            <a:spLocks noGrp="1"/>
          </p:cNvSpPr>
          <p:nvPr>
            <p:ph type="sldNum" sz="quarter" idx="12"/>
          </p:nvPr>
        </p:nvSpPr>
        <p:spPr/>
        <p:txBody>
          <a:bodyPr/>
          <a:lstStyle/>
          <a:p>
            <a:fld id="{B66A8841-2F03-854F-85CD-539C5E58BA8A}" type="slidenum">
              <a:rPr lang="en-DE" sz="1800" smtClean="0"/>
              <a:t>20</a:t>
            </a:fld>
            <a:endParaRPr lang="en-DE" sz="1800" dirty="0"/>
          </a:p>
        </p:txBody>
      </p:sp>
      <p:sp>
        <p:nvSpPr>
          <p:cNvPr id="7" name="Title 1">
            <a:extLst>
              <a:ext uri="{FF2B5EF4-FFF2-40B4-BE49-F238E27FC236}">
                <a16:creationId xmlns:a16="http://schemas.microsoft.com/office/drawing/2014/main" id="{BC66CA39-363B-79EB-BAE3-5C63141D129E}"/>
              </a:ext>
            </a:extLst>
          </p:cNvPr>
          <p:cNvSpPr txBox="1">
            <a:spLocks/>
          </p:cNvSpPr>
          <p:nvPr/>
        </p:nvSpPr>
        <p:spPr>
          <a:xfrm>
            <a:off x="0" y="472047"/>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300" b="1" noProof="1">
                <a:solidFill>
                  <a:schemeClr val="accent1">
                    <a:lumMod val="75000"/>
                  </a:schemeClr>
                </a:solidFill>
                <a:latin typeface="Arial" panose="020B0604020202020204" pitchFamily="34" charset="0"/>
                <a:cs typeface="Arial" panose="020B0604020202020204" pitchFamily="34" charset="0"/>
              </a:rPr>
              <a:t>The same in phyton</a:t>
            </a:r>
          </a:p>
        </p:txBody>
      </p:sp>
      <p:sp>
        <p:nvSpPr>
          <p:cNvPr id="3" name="TextBox 2">
            <a:extLst>
              <a:ext uri="{FF2B5EF4-FFF2-40B4-BE49-F238E27FC236}">
                <a16:creationId xmlns:a16="http://schemas.microsoft.com/office/drawing/2014/main" id="{3E335FE9-A123-8A60-81B4-532C15AACF51}"/>
              </a:ext>
            </a:extLst>
          </p:cNvPr>
          <p:cNvSpPr txBox="1"/>
          <p:nvPr/>
        </p:nvSpPr>
        <p:spPr>
          <a:xfrm>
            <a:off x="2217095" y="968189"/>
            <a:ext cx="7757810" cy="21513582"/>
          </a:xfrm>
          <a:prstGeom prst="rect">
            <a:avLst/>
          </a:prstGeom>
          <a:noFill/>
        </p:spPr>
        <p:txBody>
          <a:bodyPr wrap="square" rtlCol="0">
            <a:spAutoFit/>
          </a:bodyPr>
          <a:lstStyle/>
          <a:p>
            <a:r>
              <a:rPr lang="en-GB" sz="1200" noProof="1">
                <a:latin typeface="Arial" panose="020B0604020202020204" pitchFamily="34" charset="0"/>
                <a:cs typeface="Arial" panose="020B0604020202020204" pitchFamily="34" charset="0"/>
              </a:rPr>
              <a:t>import pandas as pd</a:t>
            </a:r>
          </a:p>
          <a:p>
            <a:r>
              <a:rPr lang="en-GB" sz="1200" noProof="1">
                <a:latin typeface="Arial" panose="020B0604020202020204" pitchFamily="34" charset="0"/>
                <a:cs typeface="Arial" panose="020B0604020202020204" pitchFamily="34" charset="0"/>
              </a:rPr>
              <a:t>import numpy as np</a:t>
            </a:r>
          </a:p>
          <a:p>
            <a:r>
              <a:rPr lang="en-GB" sz="1200" noProof="1">
                <a:latin typeface="Arial" panose="020B0604020202020204" pitchFamily="34" charset="0"/>
                <a:cs typeface="Arial" panose="020B0604020202020204" pitchFamily="34" charset="0"/>
              </a:rPr>
              <a:t>import matplotlib.pyplot as plt</a:t>
            </a:r>
          </a:p>
          <a:p>
            <a:r>
              <a:rPr lang="en-GB" sz="1200" noProof="1">
                <a:latin typeface="Arial" panose="020B0604020202020204" pitchFamily="34" charset="0"/>
                <a:cs typeface="Arial" panose="020B0604020202020204" pitchFamily="34" charset="0"/>
              </a:rPr>
              <a:t>import seaborn as sns</a:t>
            </a:r>
          </a:p>
          <a:p>
            <a:r>
              <a:rPr lang="en-GB" sz="1200" noProof="1">
                <a:latin typeface="Arial" panose="020B0604020202020204" pitchFamily="34" charset="0"/>
                <a:cs typeface="Arial" panose="020B0604020202020204" pitchFamily="34" charset="0"/>
              </a:rPr>
              <a:t>from sklearn.model_selection import train_test_split</a:t>
            </a:r>
          </a:p>
          <a:p>
            <a:r>
              <a:rPr lang="en-GB" sz="1200" noProof="1">
                <a:latin typeface="Arial" panose="020B0604020202020204" pitchFamily="34" charset="0"/>
                <a:cs typeface="Arial" panose="020B0604020202020204" pitchFamily="34" charset="0"/>
              </a:rPr>
              <a:t>from sklearn.ensemble import RandomForestRegressor</a:t>
            </a:r>
          </a:p>
          <a:p>
            <a:r>
              <a:rPr lang="en-GB" sz="1200" noProof="1">
                <a:latin typeface="Arial" panose="020B0604020202020204" pitchFamily="34" charset="0"/>
                <a:cs typeface="Arial" panose="020B0604020202020204" pitchFamily="34" charset="0"/>
              </a:rPr>
              <a:t>from sklearn.metrics import r2_score, mean_squared_error</a:t>
            </a:r>
          </a:p>
          <a:p>
            <a:r>
              <a:rPr lang="en-GB" sz="1200" noProof="1">
                <a:latin typeface="Arial" panose="020B0604020202020204" pitchFamily="34" charset="0"/>
                <a:cs typeface="Arial" panose="020B0604020202020204" pitchFamily="34" charset="0"/>
              </a:rPr>
              <a:t>from joblib import dump, load</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Load data</a:t>
            </a:r>
          </a:p>
          <a:p>
            <a:r>
              <a:rPr lang="en-GB" sz="1200" noProof="1">
                <a:latin typeface="Arial" panose="020B0604020202020204" pitchFamily="34" charset="0"/>
                <a:cs typeface="Arial" panose="020B0604020202020204" pitchFamily="34" charset="0"/>
              </a:rPr>
              <a:t>short_data = pd.read_pickle("../data/short.data-for.modeling.pkl")</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Set seed and shuffle data</a:t>
            </a:r>
          </a:p>
          <a:p>
            <a:r>
              <a:rPr lang="en-GB" sz="1200" noProof="1">
                <a:latin typeface="Arial" panose="020B0604020202020204" pitchFamily="34" charset="0"/>
                <a:cs typeface="Arial" panose="020B0604020202020204" pitchFamily="34" charset="0"/>
              </a:rPr>
              <a:t>np.random.seed(42)</a:t>
            </a:r>
          </a:p>
          <a:p>
            <a:r>
              <a:rPr lang="en-GB" sz="1200" noProof="1">
                <a:latin typeface="Arial" panose="020B0604020202020204" pitchFamily="34" charset="0"/>
                <a:cs typeface="Arial" panose="020B0604020202020204" pitchFamily="34" charset="0"/>
              </a:rPr>
              <a:t>short_data = short_data.sample(frac=1).reset_index(drop=True)</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Split data into train and test sets</a:t>
            </a:r>
          </a:p>
          <a:p>
            <a:r>
              <a:rPr lang="en-GB" sz="1200" noProof="1">
                <a:latin typeface="Arial" panose="020B0604020202020204" pitchFamily="34" charset="0"/>
                <a:cs typeface="Arial" panose="020B0604020202020204" pitchFamily="34" charset="0"/>
              </a:rPr>
              <a:t>split_ratio = 0.7</a:t>
            </a:r>
          </a:p>
          <a:p>
            <a:r>
              <a:rPr lang="en-GB" sz="1200" noProof="1">
                <a:latin typeface="Arial" panose="020B0604020202020204" pitchFamily="34" charset="0"/>
                <a:cs typeface="Arial" panose="020B0604020202020204" pitchFamily="34" charset="0"/>
              </a:rPr>
              <a:t>split_index = int(len(short_data) * split_ratio)</a:t>
            </a:r>
          </a:p>
          <a:p>
            <a:r>
              <a:rPr lang="en-GB" sz="1200" noProof="1">
                <a:latin typeface="Arial" panose="020B0604020202020204" pitchFamily="34" charset="0"/>
                <a:cs typeface="Arial" panose="020B0604020202020204" pitchFamily="34" charset="0"/>
              </a:rPr>
              <a:t>train_data, test_data = short_data[:split_index], short_data[split_index:]</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Save train and test sets</a:t>
            </a:r>
          </a:p>
          <a:p>
            <a:r>
              <a:rPr lang="en-GB" sz="1200" noProof="1">
                <a:latin typeface="Arial" panose="020B0604020202020204" pitchFamily="34" charset="0"/>
                <a:cs typeface="Arial" panose="020B0604020202020204" pitchFamily="34" charset="0"/>
              </a:rPr>
              <a:t>train_data.to_pickle("train.pkl")</a:t>
            </a:r>
          </a:p>
          <a:p>
            <a:r>
              <a:rPr lang="en-GB" sz="1200" noProof="1">
                <a:latin typeface="Arial" panose="020B0604020202020204" pitchFamily="34" charset="0"/>
                <a:cs typeface="Arial" panose="020B0604020202020204" pitchFamily="34" charset="0"/>
              </a:rPr>
              <a:t>test_data.to_pickle("test.pkl")</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Select features for training and testing</a:t>
            </a:r>
          </a:p>
          <a:p>
            <a:r>
              <a:rPr lang="en-GB" sz="1200" noProof="1">
                <a:latin typeface="Arial" panose="020B0604020202020204" pitchFamily="34" charset="0"/>
                <a:cs typeface="Arial" panose="020B0604020202020204" pitchFamily="34" charset="0"/>
              </a:rPr>
              <a:t>train = train_data[['hl', 'm6a.enrich', 'TPU.length', 'ARE.cts', 'tAI', 'log2FoldChange']]</a:t>
            </a:r>
          </a:p>
          <a:p>
            <a:r>
              <a:rPr lang="en-GB" sz="1200" noProof="1">
                <a:latin typeface="Arial" panose="020B0604020202020204" pitchFamily="34" charset="0"/>
                <a:cs typeface="Arial" panose="020B0604020202020204" pitchFamily="34" charset="0"/>
              </a:rPr>
              <a:t>test = test_data[['hl', 'm6a.enrich', 'TPU.length', 'ARE.cts', 'tAI', 'log2FoldChange']]</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Model to predict localization</a:t>
            </a:r>
          </a:p>
          <a:p>
            <a:r>
              <a:rPr lang="en-GB" sz="1200" noProof="1">
                <a:latin typeface="Arial" panose="020B0604020202020204" pitchFamily="34" charset="0"/>
                <a:cs typeface="Arial" panose="020B0604020202020204" pitchFamily="34" charset="0"/>
              </a:rPr>
              <a:t>X_train_loc = train.drop(columns=['log2FoldChange'])</a:t>
            </a:r>
          </a:p>
          <a:p>
            <a:r>
              <a:rPr lang="en-GB" sz="1200" noProof="1">
                <a:latin typeface="Arial" panose="020B0604020202020204" pitchFamily="34" charset="0"/>
                <a:cs typeface="Arial" panose="020B0604020202020204" pitchFamily="34" charset="0"/>
              </a:rPr>
              <a:t>y_train_loc = train['log2FoldChange']</a:t>
            </a:r>
          </a:p>
          <a:p>
            <a:r>
              <a:rPr lang="en-GB" sz="1200" noProof="1">
                <a:latin typeface="Arial" panose="020B0604020202020204" pitchFamily="34" charset="0"/>
                <a:cs typeface="Arial" panose="020B0604020202020204" pitchFamily="34" charset="0"/>
              </a:rPr>
              <a:t>X_test_loc = test.drop(columns=['log2FoldChange'])</a:t>
            </a:r>
          </a:p>
          <a:p>
            <a:r>
              <a:rPr lang="en-GB" sz="1200" noProof="1">
                <a:latin typeface="Arial" panose="020B0604020202020204" pitchFamily="34" charset="0"/>
                <a:cs typeface="Arial" panose="020B0604020202020204" pitchFamily="34" charset="0"/>
              </a:rPr>
              <a:t>y_test_loc = test['log2FoldChange']</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rf_loc_model = RandomForestRegressor(random_state=42)</a:t>
            </a:r>
          </a:p>
          <a:p>
            <a:r>
              <a:rPr lang="en-GB" sz="1200" noProof="1">
                <a:latin typeface="Arial" panose="020B0604020202020204" pitchFamily="34" charset="0"/>
                <a:cs typeface="Arial" panose="020B0604020202020204" pitchFamily="34" charset="0"/>
              </a:rPr>
              <a:t>rf_loc_model.fit(X_train_loc, y_train_loc)</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Save the model</a:t>
            </a:r>
          </a:p>
          <a:p>
            <a:r>
              <a:rPr lang="en-GB" sz="1200" noProof="1">
                <a:latin typeface="Arial" panose="020B0604020202020204" pitchFamily="34" charset="0"/>
                <a:cs typeface="Arial" panose="020B0604020202020204" pitchFamily="34" charset="0"/>
              </a:rPr>
              <a:t>dump(rf_loc_model, "7C_loc.rf_model.joblib")</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Predict and evaluate</a:t>
            </a:r>
          </a:p>
          <a:p>
            <a:r>
              <a:rPr lang="en-GB" sz="1200" noProof="1">
                <a:latin typeface="Arial" panose="020B0604020202020204" pitchFamily="34" charset="0"/>
                <a:cs typeface="Arial" panose="020B0604020202020204" pitchFamily="34" charset="0"/>
              </a:rPr>
              <a:t>y_pred_loc = rf_loc_model.predict(X_test_loc)</a:t>
            </a:r>
          </a:p>
          <a:p>
            <a:r>
              <a:rPr lang="en-GB" sz="1200" noProof="1">
                <a:latin typeface="Arial" panose="020B0604020202020204" pitchFamily="34" charset="0"/>
                <a:cs typeface="Arial" panose="020B0604020202020204" pitchFamily="34" charset="0"/>
              </a:rPr>
              <a:t>predictions_output_loc = pd.DataFrame({'predictions': y_pred_loc, 'actual': y_test_loc})</a:t>
            </a:r>
          </a:p>
          <a:p>
            <a:r>
              <a:rPr lang="en-GB" sz="1200" noProof="1">
                <a:latin typeface="Arial" panose="020B0604020202020204" pitchFamily="34" charset="0"/>
                <a:cs typeface="Arial" panose="020B0604020202020204" pitchFamily="34" charset="0"/>
              </a:rPr>
              <a:t>predictions_output_loc.to_csv("7C_loc.rf_predictions.csv", index=False)</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R-squared and correlation</a:t>
            </a:r>
          </a:p>
          <a:p>
            <a:r>
              <a:rPr lang="en-GB" sz="1200" noProof="1">
                <a:latin typeface="Arial" panose="020B0604020202020204" pitchFamily="34" charset="0"/>
                <a:cs typeface="Arial" panose="020B0604020202020204" pitchFamily="34" charset="0"/>
              </a:rPr>
              <a:t>rsquared_loc = r2_score(y_test_loc, y_pred_loc)</a:t>
            </a:r>
          </a:p>
          <a:p>
            <a:r>
              <a:rPr lang="en-GB" sz="1200" noProof="1">
                <a:latin typeface="Arial" panose="020B0604020202020204" pitchFamily="34" charset="0"/>
                <a:cs typeface="Arial" panose="020B0604020202020204" pitchFamily="34" charset="0"/>
              </a:rPr>
              <a:t>correlation_loc = np.corrcoef(y_pred_loc, y_test_loc)[0, 1]</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Scatter plot of predicted vs. actual localization</a:t>
            </a:r>
          </a:p>
          <a:p>
            <a:r>
              <a:rPr lang="en-GB" sz="1200" noProof="1">
                <a:latin typeface="Arial" panose="020B0604020202020204" pitchFamily="34" charset="0"/>
                <a:cs typeface="Arial" panose="020B0604020202020204" pitchFamily="34" charset="0"/>
              </a:rPr>
              <a:t>plt.figure(figsize=(3, 3))</a:t>
            </a:r>
          </a:p>
          <a:p>
            <a:r>
              <a:rPr lang="en-GB" sz="1200" noProof="1">
                <a:latin typeface="Arial" panose="020B0604020202020204" pitchFamily="34" charset="0"/>
                <a:cs typeface="Arial" panose="020B0604020202020204" pitchFamily="34" charset="0"/>
              </a:rPr>
              <a:t>sns.scatterplot(x=y_pred_loc, y=y_test_loc, alpha=0.5)</a:t>
            </a:r>
          </a:p>
          <a:p>
            <a:r>
              <a:rPr lang="en-GB" sz="1200" noProof="1">
                <a:latin typeface="Arial" panose="020B0604020202020204" pitchFamily="34" charset="0"/>
                <a:cs typeface="Arial" panose="020B0604020202020204" pitchFamily="34" charset="0"/>
              </a:rPr>
              <a:t>sns.lineplot(x=[y_test_loc.min(), y_test_loc.max()], y=[y_test_loc.min(), y_test_loc.max()], color="red")</a:t>
            </a:r>
          </a:p>
          <a:p>
            <a:r>
              <a:rPr lang="en-GB" sz="1200" noProof="1">
                <a:latin typeface="Arial" panose="020B0604020202020204" pitchFamily="34" charset="0"/>
                <a:cs typeface="Arial" panose="020B0604020202020204" pitchFamily="34" charset="0"/>
              </a:rPr>
              <a:t>plt.title(f'Pearson: {correlation_loc:.2f}, R-squared: {rsquared_loc:.2f}')</a:t>
            </a:r>
          </a:p>
          <a:p>
            <a:r>
              <a:rPr lang="en-GB" sz="1200" noProof="1">
                <a:latin typeface="Arial" panose="020B0604020202020204" pitchFamily="34" charset="0"/>
                <a:cs typeface="Arial" panose="020B0604020202020204" pitchFamily="34" charset="0"/>
              </a:rPr>
              <a:t>plt.xlabel('Predicted Localization')</a:t>
            </a:r>
          </a:p>
          <a:p>
            <a:r>
              <a:rPr lang="en-GB" sz="1200" noProof="1">
                <a:latin typeface="Arial" panose="020B0604020202020204" pitchFamily="34" charset="0"/>
                <a:cs typeface="Arial" panose="020B0604020202020204" pitchFamily="34" charset="0"/>
              </a:rPr>
              <a:t>plt.ylabel('Actual Localization')</a:t>
            </a:r>
          </a:p>
          <a:p>
            <a:r>
              <a:rPr lang="en-GB" sz="1200" noProof="1">
                <a:latin typeface="Arial" panose="020B0604020202020204" pitchFamily="34" charset="0"/>
                <a:cs typeface="Arial" panose="020B0604020202020204" pitchFamily="34" charset="0"/>
              </a:rPr>
              <a:t>plt.xlim(-1, 3)</a:t>
            </a:r>
          </a:p>
          <a:p>
            <a:r>
              <a:rPr lang="en-GB" sz="1200" noProof="1">
                <a:latin typeface="Arial" panose="020B0604020202020204" pitchFamily="34" charset="0"/>
                <a:cs typeface="Arial" panose="020B0604020202020204" pitchFamily="34" charset="0"/>
              </a:rPr>
              <a:t>plt.ylim(-3, 4)</a:t>
            </a:r>
          </a:p>
          <a:p>
            <a:r>
              <a:rPr lang="en-GB" sz="1200" noProof="1">
                <a:latin typeface="Arial" panose="020B0604020202020204" pitchFamily="34" charset="0"/>
                <a:cs typeface="Arial" panose="020B0604020202020204" pitchFamily="34" charset="0"/>
              </a:rPr>
              <a:t>plt.savefig("7C_loc.predictions.scatterplot.pdf")</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Model to predict HL</a:t>
            </a:r>
          </a:p>
          <a:p>
            <a:r>
              <a:rPr lang="en-GB" sz="1200" noProof="1">
                <a:latin typeface="Arial" panose="020B0604020202020204" pitchFamily="34" charset="0"/>
                <a:cs typeface="Arial" panose="020B0604020202020204" pitchFamily="34" charset="0"/>
              </a:rPr>
              <a:t>X_train_hl = train[['m6a.enrich', 'TPU.length', 'ARE.cts', 'tAI']]</a:t>
            </a:r>
          </a:p>
          <a:p>
            <a:r>
              <a:rPr lang="en-GB" sz="1200" noProof="1">
                <a:latin typeface="Arial" panose="020B0604020202020204" pitchFamily="34" charset="0"/>
                <a:cs typeface="Arial" panose="020B0604020202020204" pitchFamily="34" charset="0"/>
              </a:rPr>
              <a:t>y_train_hl = train['hl']</a:t>
            </a:r>
          </a:p>
          <a:p>
            <a:r>
              <a:rPr lang="en-GB" sz="1200" noProof="1">
                <a:latin typeface="Arial" panose="020B0604020202020204" pitchFamily="34" charset="0"/>
                <a:cs typeface="Arial" panose="020B0604020202020204" pitchFamily="34" charset="0"/>
              </a:rPr>
              <a:t>X_test_hl = test[['m6a.enrich', 'TPU.length', 'ARE.cts', 'tAI']]</a:t>
            </a:r>
          </a:p>
          <a:p>
            <a:r>
              <a:rPr lang="en-GB" sz="1200" noProof="1">
                <a:latin typeface="Arial" panose="020B0604020202020204" pitchFamily="34" charset="0"/>
                <a:cs typeface="Arial" panose="020B0604020202020204" pitchFamily="34" charset="0"/>
              </a:rPr>
              <a:t>y_test_hl = test['hl']</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rf_hl_model = RandomForestRegressor(random_state=42)</a:t>
            </a:r>
          </a:p>
          <a:p>
            <a:r>
              <a:rPr lang="en-GB" sz="1200" noProof="1">
                <a:latin typeface="Arial" panose="020B0604020202020204" pitchFamily="34" charset="0"/>
                <a:cs typeface="Arial" panose="020B0604020202020204" pitchFamily="34" charset="0"/>
              </a:rPr>
              <a:t>rf_hl_model.fit(X_train_hl, y_train_hl)</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Save the model</a:t>
            </a:r>
          </a:p>
          <a:p>
            <a:r>
              <a:rPr lang="en-GB" sz="1200" noProof="1">
                <a:latin typeface="Arial" panose="020B0604020202020204" pitchFamily="34" charset="0"/>
                <a:cs typeface="Arial" panose="020B0604020202020204" pitchFamily="34" charset="0"/>
              </a:rPr>
              <a:t>dump(rf_hl_model, "7B_hl.rf_model.joblib")</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Predict and evaluate</a:t>
            </a:r>
          </a:p>
          <a:p>
            <a:r>
              <a:rPr lang="en-GB" sz="1200" noProof="1">
                <a:latin typeface="Arial" panose="020B0604020202020204" pitchFamily="34" charset="0"/>
                <a:cs typeface="Arial" panose="020B0604020202020204" pitchFamily="34" charset="0"/>
              </a:rPr>
              <a:t>y_pred_hl = rf_hl_model.predict(X_test_hl)</a:t>
            </a:r>
          </a:p>
          <a:p>
            <a:r>
              <a:rPr lang="en-GB" sz="1200" noProof="1">
                <a:latin typeface="Arial" panose="020B0604020202020204" pitchFamily="34" charset="0"/>
                <a:cs typeface="Arial" panose="020B0604020202020204" pitchFamily="34" charset="0"/>
              </a:rPr>
              <a:t>predictions_output_hl = pd.DataFrame({'predictions': y_pred_hl, 'actual': y_test_hl})</a:t>
            </a:r>
          </a:p>
          <a:p>
            <a:r>
              <a:rPr lang="en-GB" sz="1200" noProof="1">
                <a:latin typeface="Arial" panose="020B0604020202020204" pitchFamily="34" charset="0"/>
                <a:cs typeface="Arial" panose="020B0604020202020204" pitchFamily="34" charset="0"/>
              </a:rPr>
              <a:t>predictions_output_hl.to_csv("7B_hl.rf_predictions.csv", index=False)</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R-squared and correlation</a:t>
            </a:r>
          </a:p>
          <a:p>
            <a:r>
              <a:rPr lang="en-GB" sz="1200" noProof="1">
                <a:latin typeface="Arial" panose="020B0604020202020204" pitchFamily="34" charset="0"/>
                <a:cs typeface="Arial" panose="020B0604020202020204" pitchFamily="34" charset="0"/>
              </a:rPr>
              <a:t>rsquared_hl = r2_score(y_test_hl, y_pred_hl)</a:t>
            </a:r>
          </a:p>
          <a:p>
            <a:r>
              <a:rPr lang="en-GB" sz="1200" noProof="1">
                <a:latin typeface="Arial" panose="020B0604020202020204" pitchFamily="34" charset="0"/>
                <a:cs typeface="Arial" panose="020B0604020202020204" pitchFamily="34" charset="0"/>
              </a:rPr>
              <a:t>correlation_hl = np.corrcoef(y_pred_hl, y_test_hl)[0, 1]</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Scatter plot of predicted vs. actual HL</a:t>
            </a:r>
          </a:p>
          <a:p>
            <a:r>
              <a:rPr lang="en-GB" sz="1200" noProof="1">
                <a:latin typeface="Arial" panose="020B0604020202020204" pitchFamily="34" charset="0"/>
                <a:cs typeface="Arial" panose="020B0604020202020204" pitchFamily="34" charset="0"/>
              </a:rPr>
              <a:t>plt.figure(figsize=(3, 3))</a:t>
            </a:r>
          </a:p>
          <a:p>
            <a:r>
              <a:rPr lang="en-GB" sz="1200" noProof="1">
                <a:latin typeface="Arial" panose="020B0604020202020204" pitchFamily="34" charset="0"/>
                <a:cs typeface="Arial" panose="020B0604020202020204" pitchFamily="34" charset="0"/>
              </a:rPr>
              <a:t>sns.scatterplot(x=y_pred_hl, y=y_test_hl, alpha=0.5)</a:t>
            </a:r>
          </a:p>
          <a:p>
            <a:r>
              <a:rPr lang="en-GB" sz="1200" noProof="1">
                <a:latin typeface="Arial" panose="020B0604020202020204" pitchFamily="34" charset="0"/>
                <a:cs typeface="Arial" panose="020B0604020202020204" pitchFamily="34" charset="0"/>
              </a:rPr>
              <a:t>sns.lineplot(x=[y_test_hl.min(), y_test_hl.max()], y=[y_test_hl.min(), y_test_hl.max()], color="red")</a:t>
            </a:r>
          </a:p>
          <a:p>
            <a:r>
              <a:rPr lang="en-GB" sz="1200" noProof="1">
                <a:latin typeface="Arial" panose="020B0604020202020204" pitchFamily="34" charset="0"/>
                <a:cs typeface="Arial" panose="020B0604020202020204" pitchFamily="34" charset="0"/>
              </a:rPr>
              <a:t>plt.title(f'Pearson: {correlation_hl:.2f}, R-squared: {rsquared_hl:.2f}')</a:t>
            </a:r>
          </a:p>
          <a:p>
            <a:r>
              <a:rPr lang="en-GB" sz="1200" noProof="1">
                <a:latin typeface="Arial" panose="020B0604020202020204" pitchFamily="34" charset="0"/>
                <a:cs typeface="Arial" panose="020B0604020202020204" pitchFamily="34" charset="0"/>
              </a:rPr>
              <a:t>plt.xlabel('Predicted HL')</a:t>
            </a:r>
          </a:p>
          <a:p>
            <a:r>
              <a:rPr lang="en-GB" sz="1200" noProof="1">
                <a:latin typeface="Arial" panose="020B0604020202020204" pitchFamily="34" charset="0"/>
                <a:cs typeface="Arial" panose="020B0604020202020204" pitchFamily="34" charset="0"/>
              </a:rPr>
              <a:t>plt.ylabel('Actual HL')</a:t>
            </a:r>
          </a:p>
          <a:p>
            <a:r>
              <a:rPr lang="en-GB" sz="1200" noProof="1">
                <a:latin typeface="Arial" panose="020B0604020202020204" pitchFamily="34" charset="0"/>
                <a:cs typeface="Arial" panose="020B0604020202020204" pitchFamily="34" charset="0"/>
              </a:rPr>
              <a:t>plt.xlim(2, 11)</a:t>
            </a:r>
          </a:p>
          <a:p>
            <a:r>
              <a:rPr lang="en-GB" sz="1200" noProof="1">
                <a:latin typeface="Arial" panose="020B0604020202020204" pitchFamily="34" charset="0"/>
                <a:cs typeface="Arial" panose="020B0604020202020204" pitchFamily="34" charset="0"/>
              </a:rPr>
              <a:t>plt.ylim(2, 11)</a:t>
            </a:r>
          </a:p>
          <a:p>
            <a:r>
              <a:rPr lang="en-GB" sz="1200" noProof="1">
                <a:latin typeface="Arial" panose="020B0604020202020204" pitchFamily="34" charset="0"/>
                <a:cs typeface="Arial" panose="020B0604020202020204" pitchFamily="34" charset="0"/>
              </a:rPr>
              <a:t>plt.savefig("7B_hl.predictions.scatterplot.pdf")</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Plotting feature importance for localization and HL models</a:t>
            </a:r>
          </a:p>
          <a:p>
            <a:r>
              <a:rPr lang="en-GB" sz="1200" noProof="1">
                <a:latin typeface="Arial" panose="020B0604020202020204" pitchFamily="34" charset="0"/>
                <a:cs typeface="Arial" panose="020B0604020202020204" pitchFamily="34" charset="0"/>
              </a:rPr>
              <a:t>importance_loc = pd.DataFrame({</a:t>
            </a:r>
          </a:p>
          <a:p>
            <a:r>
              <a:rPr lang="en-GB" sz="1200" noProof="1">
                <a:latin typeface="Arial" panose="020B0604020202020204" pitchFamily="34" charset="0"/>
                <a:cs typeface="Arial" panose="020B0604020202020204" pitchFamily="34" charset="0"/>
              </a:rPr>
              <a:t>    'feature': X_train_loc.columns,</a:t>
            </a:r>
          </a:p>
          <a:p>
            <a:r>
              <a:rPr lang="en-GB" sz="1200" noProof="1">
                <a:latin typeface="Arial" panose="020B0604020202020204" pitchFamily="34" charset="0"/>
                <a:cs typeface="Arial" panose="020B0604020202020204" pitchFamily="34" charset="0"/>
              </a:rPr>
              <a:t>    'importance': rf_loc_model.feature_importances_</a:t>
            </a:r>
          </a:p>
          <a:p>
            <a:r>
              <a:rPr lang="en-GB" sz="1200" noProof="1">
                <a:latin typeface="Arial" panose="020B0604020202020204" pitchFamily="34" charset="0"/>
                <a:cs typeface="Arial" panose="020B0604020202020204" pitchFamily="34" charset="0"/>
              </a:rPr>
              <a:t>}).sort_values(by='importance', ascending=False)</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importance_hl = pd.DataFrame({</a:t>
            </a:r>
          </a:p>
          <a:p>
            <a:r>
              <a:rPr lang="en-GB" sz="1200" noProof="1">
                <a:latin typeface="Arial" panose="020B0604020202020204" pitchFamily="34" charset="0"/>
                <a:cs typeface="Arial" panose="020B0604020202020204" pitchFamily="34" charset="0"/>
              </a:rPr>
              <a:t>    'feature': X_train_hl.columns,</a:t>
            </a:r>
          </a:p>
          <a:p>
            <a:r>
              <a:rPr lang="en-GB" sz="1200" noProof="1">
                <a:latin typeface="Arial" panose="020B0604020202020204" pitchFamily="34" charset="0"/>
                <a:cs typeface="Arial" panose="020B0604020202020204" pitchFamily="34" charset="0"/>
              </a:rPr>
              <a:t>    'importance': rf_hl_model.feature_importances_</a:t>
            </a:r>
          </a:p>
          <a:p>
            <a:r>
              <a:rPr lang="en-GB" sz="1200" noProof="1">
                <a:latin typeface="Arial" panose="020B0604020202020204" pitchFamily="34" charset="0"/>
                <a:cs typeface="Arial" panose="020B0604020202020204" pitchFamily="34" charset="0"/>
              </a:rPr>
              <a:t>}).sort_values(by='importance', ascending=False)</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fig, (ax1, ax2) = plt.subplots(2, 1, figsize=(4, 4))</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Localization importance</a:t>
            </a:r>
          </a:p>
          <a:p>
            <a:r>
              <a:rPr lang="en-GB" sz="1200" noProof="1">
                <a:latin typeface="Arial" panose="020B0604020202020204" pitchFamily="34" charset="0"/>
                <a:cs typeface="Arial" panose="020B0604020202020204" pitchFamily="34" charset="0"/>
              </a:rPr>
              <a:t>sns.barplot(data=importance_loc, x='importance', y='feature', ax=ax1, color='grey')</a:t>
            </a:r>
          </a:p>
          <a:p>
            <a:r>
              <a:rPr lang="en-GB" sz="1200" noProof="1">
                <a:latin typeface="Arial" panose="020B0604020202020204" pitchFamily="34" charset="0"/>
                <a:cs typeface="Arial" panose="020B0604020202020204" pitchFamily="34" charset="0"/>
              </a:rPr>
              <a:t>ax1.set_title('Feature Importance for Localization')</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 HL importance</a:t>
            </a:r>
          </a:p>
          <a:p>
            <a:r>
              <a:rPr lang="en-GB" sz="1200" noProof="1">
                <a:latin typeface="Arial" panose="020B0604020202020204" pitchFamily="34" charset="0"/>
                <a:cs typeface="Arial" panose="020B0604020202020204" pitchFamily="34" charset="0"/>
              </a:rPr>
              <a:t>sns.barplot(data=importance_hl, x='importance', y='feature', ax=ax2, color='grey')</a:t>
            </a:r>
          </a:p>
          <a:p>
            <a:r>
              <a:rPr lang="en-GB" sz="1200" noProof="1">
                <a:latin typeface="Arial" panose="020B0604020202020204" pitchFamily="34" charset="0"/>
                <a:cs typeface="Arial" panose="020B0604020202020204" pitchFamily="34" charset="0"/>
              </a:rPr>
              <a:t>ax2.set_title('Feature Importance for HL')</a:t>
            </a:r>
          </a:p>
          <a:p>
            <a:endParaRPr lang="en-GB" sz="1200" noProof="1">
              <a:latin typeface="Arial" panose="020B0604020202020204" pitchFamily="34" charset="0"/>
              <a:cs typeface="Arial" panose="020B0604020202020204" pitchFamily="34" charset="0"/>
            </a:endParaRPr>
          </a:p>
          <a:p>
            <a:r>
              <a:rPr lang="en-GB" sz="1200" noProof="1">
                <a:latin typeface="Arial" panose="020B0604020202020204" pitchFamily="34" charset="0"/>
                <a:cs typeface="Arial" panose="020B0604020202020204" pitchFamily="34" charset="0"/>
              </a:rPr>
              <a:t>plt.tight_layout()</a:t>
            </a:r>
          </a:p>
          <a:p>
            <a:r>
              <a:rPr lang="en-GB" sz="1200" noProof="1">
                <a:latin typeface="Arial" panose="020B0604020202020204" pitchFamily="34" charset="0"/>
                <a:cs typeface="Arial" panose="020B0604020202020204" pitchFamily="34" charset="0"/>
              </a:rPr>
              <a:t>plt.savefig("7B-C_feature_importance.pdf")</a:t>
            </a:r>
          </a:p>
        </p:txBody>
      </p:sp>
    </p:spTree>
    <p:extLst>
      <p:ext uri="{BB962C8B-B14F-4D97-AF65-F5344CB8AC3E}">
        <p14:creationId xmlns:p14="http://schemas.microsoft.com/office/powerpoint/2010/main" val="2661583711"/>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C6696-5B91-304D-C0DC-65703E2EA898}"/>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069BB9D-E266-227E-4587-3AD26FD49F67}"/>
              </a:ext>
            </a:extLst>
          </p:cNvPr>
          <p:cNvCxnSpPr>
            <a:cxnSpLocks/>
          </p:cNvCxnSpPr>
          <p:nvPr/>
        </p:nvCxnSpPr>
        <p:spPr>
          <a:xfrm>
            <a:off x="365791" y="95842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BB51229-54AF-50A7-0A7A-8B22528803D9}"/>
              </a:ext>
            </a:extLst>
          </p:cNvPr>
          <p:cNvSpPr>
            <a:spLocks noGrp="1"/>
          </p:cNvSpPr>
          <p:nvPr>
            <p:ph type="sldNum" sz="quarter" idx="12"/>
          </p:nvPr>
        </p:nvSpPr>
        <p:spPr/>
        <p:txBody>
          <a:bodyPr/>
          <a:lstStyle/>
          <a:p>
            <a:fld id="{B66A8841-2F03-854F-85CD-539C5E58BA8A}" type="slidenum">
              <a:rPr lang="en-DE" sz="1800" smtClean="0"/>
              <a:t>21</a:t>
            </a:fld>
            <a:endParaRPr lang="en-DE" sz="1800" dirty="0"/>
          </a:p>
        </p:txBody>
      </p:sp>
      <p:sp>
        <p:nvSpPr>
          <p:cNvPr id="7" name="Title 1">
            <a:extLst>
              <a:ext uri="{FF2B5EF4-FFF2-40B4-BE49-F238E27FC236}">
                <a16:creationId xmlns:a16="http://schemas.microsoft.com/office/drawing/2014/main" id="{473AD15D-14A2-66F4-90EF-1BA9D91ACBCF}"/>
              </a:ext>
            </a:extLst>
          </p:cNvPr>
          <p:cNvSpPr txBox="1">
            <a:spLocks/>
          </p:cNvSpPr>
          <p:nvPr/>
        </p:nvSpPr>
        <p:spPr>
          <a:xfrm>
            <a:off x="329565" y="431028"/>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300" b="1" noProof="1">
                <a:solidFill>
                  <a:schemeClr val="accent1">
                    <a:lumMod val="75000"/>
                  </a:schemeClr>
                </a:solidFill>
                <a:latin typeface="Arial" panose="020B0604020202020204" pitchFamily="34" charset="0"/>
                <a:cs typeface="Arial" panose="020B0604020202020204" pitchFamily="34" charset="0"/>
              </a:rPr>
              <a:t>Model: high mRNA stability is predictive of mRNA localization to neurites</a:t>
            </a:r>
          </a:p>
        </p:txBody>
      </p:sp>
      <p:sp>
        <p:nvSpPr>
          <p:cNvPr id="3" name="TextBox 2">
            <a:extLst>
              <a:ext uri="{FF2B5EF4-FFF2-40B4-BE49-F238E27FC236}">
                <a16:creationId xmlns:a16="http://schemas.microsoft.com/office/drawing/2014/main" id="{B050597D-EDE5-7018-C049-391345256ADD}"/>
              </a:ext>
            </a:extLst>
          </p:cNvPr>
          <p:cNvSpPr txBox="1"/>
          <p:nvPr/>
        </p:nvSpPr>
        <p:spPr>
          <a:xfrm>
            <a:off x="5992009" y="2549296"/>
            <a:ext cx="5361791" cy="1754326"/>
          </a:xfrm>
          <a:prstGeom prst="rect">
            <a:avLst/>
          </a:prstGeom>
          <a:noFill/>
        </p:spPr>
        <p:txBody>
          <a:bodyPr wrap="square" rtlCol="0">
            <a:spAutoFit/>
          </a:bodyPr>
          <a:lstStyle/>
          <a:p>
            <a:r>
              <a:rPr lang="en-US" sz="1800" dirty="0">
                <a:solidFill>
                  <a:srgbClr val="000000"/>
                </a:solidFill>
                <a:effectLst/>
                <a:latin typeface="Arial" panose="020B0604020202020204" pitchFamily="34" charset="0"/>
                <a:ea typeface="Arial" panose="020B0604020202020204" pitchFamily="34" charset="0"/>
              </a:rPr>
              <a:t>Scheme illustrating the role of mRNA stability in mRNA localization in neurons. Neurite-localized mRNAs are on average more stable than soma-localized mRNAs, and mRNA stability in whole neurons can be used as a predictor of mRNA localization. </a:t>
            </a:r>
            <a:endParaRPr i="1" dirty="0"/>
          </a:p>
        </p:txBody>
      </p:sp>
      <p:pic>
        <p:nvPicPr>
          <p:cNvPr id="8" name="Picture 7" descr="A diagram of a neurite-enclosed neurons&#10;&#10;Description automatically generated with medium confidence">
            <a:extLst>
              <a:ext uri="{FF2B5EF4-FFF2-40B4-BE49-F238E27FC236}">
                <a16:creationId xmlns:a16="http://schemas.microsoft.com/office/drawing/2014/main" id="{5BF92D5E-B999-8B64-4E0B-991B6C61069D}"/>
              </a:ext>
            </a:extLst>
          </p:cNvPr>
          <p:cNvPicPr>
            <a:picLocks noChangeAspect="1"/>
          </p:cNvPicPr>
          <p:nvPr/>
        </p:nvPicPr>
        <p:blipFill>
          <a:blip r:embed="rId3"/>
          <a:stretch>
            <a:fillRect/>
          </a:stretch>
        </p:blipFill>
        <p:spPr>
          <a:xfrm>
            <a:off x="1005541" y="1705609"/>
            <a:ext cx="4749800" cy="3441700"/>
          </a:xfrm>
          <a:prstGeom prst="rect">
            <a:avLst/>
          </a:prstGeom>
        </p:spPr>
      </p:pic>
    </p:spTree>
    <p:extLst>
      <p:ext uri="{BB962C8B-B14F-4D97-AF65-F5344CB8AC3E}">
        <p14:creationId xmlns:p14="http://schemas.microsoft.com/office/powerpoint/2010/main" val="1677606146"/>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00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DNA"/>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Motor3" descr="Motor3">
            <a:hlinkClick r:id="" action="ppaction://media"/>
            <a:extLst>
              <a:ext uri="{FF2B5EF4-FFF2-40B4-BE49-F238E27FC236}">
                <a16:creationId xmlns:a16="http://schemas.microsoft.com/office/drawing/2014/main" id="{3F2AE3CB-EDB2-0537-B2C2-FF3B9C6CD6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1955" y="1031184"/>
            <a:ext cx="9131451" cy="5136440"/>
          </a:xfrm>
          <a:prstGeom prst="rect">
            <a:avLst/>
          </a:prstGeom>
        </p:spPr>
      </p:pic>
      <p:cxnSp>
        <p:nvCxnSpPr>
          <p:cNvPr id="2" name="Straight Connector 1">
            <a:extLst>
              <a:ext uri="{FF2B5EF4-FFF2-40B4-BE49-F238E27FC236}">
                <a16:creationId xmlns:a16="http://schemas.microsoft.com/office/drawing/2014/main" id="{B1117283-F987-947B-F06F-051C1AA7366A}"/>
              </a:ext>
            </a:extLst>
          </p:cNvPr>
          <p:cNvCxnSpPr>
            <a:cxnSpLocks/>
          </p:cNvCxnSpPr>
          <p:nvPr/>
        </p:nvCxnSpPr>
        <p:spPr>
          <a:xfrm>
            <a:off x="413657" y="810986"/>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EF2852EC-79AB-5BB7-41BE-AD0DB66F94DF}"/>
              </a:ext>
            </a:extLst>
          </p:cNvPr>
          <p:cNvSpPr txBox="1">
            <a:spLocks/>
          </p:cNvSpPr>
          <p:nvPr/>
        </p:nvSpPr>
        <p:spPr>
          <a:xfrm>
            <a:off x="317500" y="323262"/>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300" b="1" noProof="1">
                <a:solidFill>
                  <a:schemeClr val="accent1">
                    <a:lumMod val="75000"/>
                  </a:schemeClr>
                </a:solidFill>
                <a:latin typeface="Arial" panose="020B0604020202020204" pitchFamily="34" charset="0"/>
                <a:cs typeface="Arial" panose="020B0604020202020204" pitchFamily="34" charset="0"/>
              </a:rPr>
              <a:t>mRNAs are moved by motor proteins</a:t>
            </a:r>
          </a:p>
        </p:txBody>
      </p:sp>
      <p:sp>
        <p:nvSpPr>
          <p:cNvPr id="7" name="Slide Number Placeholder 6">
            <a:extLst>
              <a:ext uri="{FF2B5EF4-FFF2-40B4-BE49-F238E27FC236}">
                <a16:creationId xmlns:a16="http://schemas.microsoft.com/office/drawing/2014/main" id="{8EC335AC-B7A4-8E36-EEEB-634A6FA6DEB7}"/>
              </a:ext>
            </a:extLst>
          </p:cNvPr>
          <p:cNvSpPr>
            <a:spLocks noGrp="1"/>
          </p:cNvSpPr>
          <p:nvPr>
            <p:ph type="sldNum" sz="quarter" idx="12"/>
          </p:nvPr>
        </p:nvSpPr>
        <p:spPr/>
        <p:txBody>
          <a:bodyPr/>
          <a:lstStyle/>
          <a:p>
            <a:fld id="{B66A8841-2F03-854F-85CD-539C5E58BA8A}" type="slidenum">
              <a:rPr lang="en-DE" smtClean="0"/>
              <a:t>3</a:t>
            </a:fld>
            <a:endParaRPr lang="en-DE"/>
          </a:p>
        </p:txBody>
      </p:sp>
    </p:spTree>
    <p:extLst>
      <p:ext uri="{BB962C8B-B14F-4D97-AF65-F5344CB8AC3E}">
        <p14:creationId xmlns:p14="http://schemas.microsoft.com/office/powerpoint/2010/main" val="2592036127"/>
      </p:ext>
    </p:extLst>
  </p:cSld>
  <p:clrMapOvr>
    <a:masterClrMapping/>
  </p:clrMapOvr>
  <mc:AlternateContent xmlns:mc="http://schemas.openxmlformats.org/markup-compatibility/2006" xmlns:p14="http://schemas.microsoft.com/office/powerpoint/2010/main">
    <mc:Choice Requires="p14">
      <p:transition p14:dur="10"/>
    </mc:Choice>
    <mc:Fallback xmlns:mv="urn:schemas-microsoft-com:mac:vml" xmlns="">
      <p:transition/>
    </mc:Fallback>
  </mc:AlternateContent>
  <p:timing>
    <p:tnLst>
      <p:par>
        <p:cTn id="1" dur="indefinite" restart="never" nodeType="tmRoot">
          <p:childTnLst>
            <p:video>
              <p:cMediaNode vol="0" mute="1">
                <p:cTn id="2" repeatCount="indefinite" fill="hold" display="0">
                  <p:stCondLst>
                    <p:cond delay="indefinite"/>
                  </p:stCondLst>
                </p:cTn>
                <p:tgtEl>
                  <p:spTgt spid="2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881BAB6-97E6-389A-5417-5E6167566617}"/>
              </a:ext>
            </a:extLst>
          </p:cNvPr>
          <p:cNvGrpSpPr/>
          <p:nvPr/>
        </p:nvGrpSpPr>
        <p:grpSpPr>
          <a:xfrm>
            <a:off x="413657" y="2404395"/>
            <a:ext cx="6029194" cy="2154535"/>
            <a:chOff x="1194831" y="2064026"/>
            <a:chExt cx="6840158" cy="2847579"/>
          </a:xfrm>
        </p:grpSpPr>
        <p:sp>
          <p:nvSpPr>
            <p:cNvPr id="22533" name="TextBox 247"/>
            <p:cNvSpPr txBox="1">
              <a:spLocks noChangeArrowheads="1"/>
            </p:cNvSpPr>
            <p:nvPr/>
          </p:nvSpPr>
          <p:spPr bwMode="auto">
            <a:xfrm>
              <a:off x="1512956" y="2231832"/>
              <a:ext cx="1749407" cy="488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noProof="1">
                  <a:latin typeface="Arial" charset="0"/>
                  <a:cs typeface="Arial" charset="0"/>
                </a:rPr>
                <a:t>Neurons</a:t>
              </a:r>
            </a:p>
          </p:txBody>
        </p:sp>
        <p:sp>
          <p:nvSpPr>
            <p:cNvPr id="22535" name="TextBox 250"/>
            <p:cNvSpPr txBox="1">
              <a:spLocks noChangeArrowheads="1"/>
            </p:cNvSpPr>
            <p:nvPr/>
          </p:nvSpPr>
          <p:spPr bwMode="auto">
            <a:xfrm>
              <a:off x="1248001" y="4423471"/>
              <a:ext cx="2949083" cy="488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noProof="1">
                  <a:latin typeface="Arial" charset="0"/>
                  <a:cs typeface="Arial" charset="0"/>
                </a:rPr>
                <a:t>Microporous membrane</a:t>
              </a:r>
            </a:p>
          </p:txBody>
        </p:sp>
        <p:grpSp>
          <p:nvGrpSpPr>
            <p:cNvPr id="98" name="Group 97">
              <a:extLst>
                <a:ext uri="{FF2B5EF4-FFF2-40B4-BE49-F238E27FC236}">
                  <a16:creationId xmlns:a16="http://schemas.microsoft.com/office/drawing/2014/main" id="{D2CE1F80-DB18-0A49-8B5B-B5D5001B7DC0}"/>
                </a:ext>
              </a:extLst>
            </p:cNvPr>
            <p:cNvGrpSpPr/>
            <p:nvPr/>
          </p:nvGrpSpPr>
          <p:grpSpPr>
            <a:xfrm>
              <a:off x="1194831" y="2064026"/>
              <a:ext cx="6840158" cy="2555777"/>
              <a:chOff x="1938318" y="1163234"/>
              <a:chExt cx="4823518" cy="1403725"/>
            </a:xfrm>
          </p:grpSpPr>
          <p:sp>
            <p:nvSpPr>
              <p:cNvPr id="100" name="TextBox 99">
                <a:extLst>
                  <a:ext uri="{FF2B5EF4-FFF2-40B4-BE49-F238E27FC236}">
                    <a16:creationId xmlns:a16="http://schemas.microsoft.com/office/drawing/2014/main" id="{2E2CD173-2D93-B343-819C-7EB09A692ECF}"/>
                  </a:ext>
                </a:extLst>
              </p:cNvPr>
              <p:cNvSpPr txBox="1">
                <a:spLocks noChangeAspect="1"/>
              </p:cNvSpPr>
              <p:nvPr/>
            </p:nvSpPr>
            <p:spPr>
              <a:xfrm>
                <a:off x="5308956" y="1382180"/>
                <a:ext cx="1452880" cy="871328"/>
              </a:xfrm>
              <a:prstGeom prst="rect">
                <a:avLst/>
              </a:prstGeom>
              <a:solidFill>
                <a:schemeClr val="bg1">
                  <a:lumMod val="85000"/>
                </a:schemeClr>
              </a:solidFill>
            </p:spPr>
            <p:txBody>
              <a:bodyPr wrap="square" rtlCol="0">
                <a:spAutoFit/>
              </a:bodyPr>
              <a:lstStyle/>
              <a:p>
                <a:pPr algn="ctr"/>
                <a:endParaRPr lang="en-US" sz="2400" b="1" noProof="1">
                  <a:latin typeface="Arial"/>
                  <a:cs typeface="Arial"/>
                </a:endParaRPr>
              </a:p>
              <a:p>
                <a:pPr algn="ctr"/>
                <a:r>
                  <a:rPr lang="en-US" sz="2400" b="1" noProof="1">
                    <a:latin typeface="Arial"/>
                    <a:cs typeface="Arial"/>
                  </a:rPr>
                  <a:t>RNA-seq</a:t>
                </a:r>
              </a:p>
              <a:p>
                <a:pPr algn="ctr"/>
                <a:endParaRPr lang="en-US" sz="2400" b="1" noProof="1">
                  <a:latin typeface="Arial"/>
                  <a:cs typeface="Arial"/>
                </a:endParaRPr>
              </a:p>
            </p:txBody>
          </p:sp>
          <p:sp>
            <p:nvSpPr>
              <p:cNvPr id="101" name="TextBox 100">
                <a:extLst>
                  <a:ext uri="{FF2B5EF4-FFF2-40B4-BE49-F238E27FC236}">
                    <a16:creationId xmlns:a16="http://schemas.microsoft.com/office/drawing/2014/main" id="{242D75DA-14F0-3A42-BAE2-C775C83B2C02}"/>
                  </a:ext>
                </a:extLst>
              </p:cNvPr>
              <p:cNvSpPr txBox="1">
                <a:spLocks noChangeAspect="1"/>
              </p:cNvSpPr>
              <p:nvPr/>
            </p:nvSpPr>
            <p:spPr>
              <a:xfrm>
                <a:off x="4131738" y="2298858"/>
                <a:ext cx="660716" cy="268101"/>
              </a:xfrm>
              <a:prstGeom prst="rect">
                <a:avLst/>
              </a:prstGeom>
              <a:noFill/>
            </p:spPr>
            <p:txBody>
              <a:bodyPr wrap="none" rtlCol="0">
                <a:spAutoFit/>
              </a:bodyPr>
              <a:lstStyle/>
              <a:p>
                <a:pPr algn="ctr"/>
                <a:r>
                  <a:rPr lang="en-US" noProof="1">
                    <a:latin typeface="Arial"/>
                    <a:cs typeface="Arial"/>
                  </a:rPr>
                  <a:t>Axons</a:t>
                </a:r>
              </a:p>
            </p:txBody>
          </p:sp>
          <p:pic>
            <p:nvPicPr>
              <p:cNvPr id="111" name="Picture 110">
                <a:extLst>
                  <a:ext uri="{FF2B5EF4-FFF2-40B4-BE49-F238E27FC236}">
                    <a16:creationId xmlns:a16="http://schemas.microsoft.com/office/drawing/2014/main" id="{132D9B0B-08EF-7C41-ADC7-C6A540318BF1}"/>
                  </a:ext>
                </a:extLst>
              </p:cNvPr>
              <p:cNvPicPr>
                <a:picLocks noChangeAspect="1"/>
              </p:cNvPicPr>
              <p:nvPr/>
            </p:nvPicPr>
            <p:blipFill>
              <a:blip r:embed="rId3"/>
              <a:stretch>
                <a:fillRect/>
              </a:stretch>
            </p:blipFill>
            <p:spPr>
              <a:xfrm>
                <a:off x="3948379" y="1979431"/>
                <a:ext cx="962533" cy="308737"/>
              </a:xfrm>
              <a:prstGeom prst="rect">
                <a:avLst/>
              </a:prstGeom>
            </p:spPr>
          </p:pic>
          <p:pic>
            <p:nvPicPr>
              <p:cNvPr id="112" name="Picture 111">
                <a:extLst>
                  <a:ext uri="{FF2B5EF4-FFF2-40B4-BE49-F238E27FC236}">
                    <a16:creationId xmlns:a16="http://schemas.microsoft.com/office/drawing/2014/main" id="{A9186429-D7DA-0B4B-8F22-FBD07E567472}"/>
                  </a:ext>
                </a:extLst>
              </p:cNvPr>
              <p:cNvPicPr>
                <a:picLocks noChangeAspect="1"/>
              </p:cNvPicPr>
              <p:nvPr/>
            </p:nvPicPr>
            <p:blipFill>
              <a:blip r:embed="rId4"/>
              <a:stretch>
                <a:fillRect/>
              </a:stretch>
            </p:blipFill>
            <p:spPr>
              <a:xfrm>
                <a:off x="1938318" y="1482173"/>
                <a:ext cx="1452880" cy="726440"/>
              </a:xfrm>
              <a:prstGeom prst="rect">
                <a:avLst/>
              </a:prstGeom>
            </p:spPr>
          </p:pic>
          <p:pic>
            <p:nvPicPr>
              <p:cNvPr id="116" name="Picture 115">
                <a:extLst>
                  <a:ext uri="{FF2B5EF4-FFF2-40B4-BE49-F238E27FC236}">
                    <a16:creationId xmlns:a16="http://schemas.microsoft.com/office/drawing/2014/main" id="{01EC8BEF-B993-6A4A-AEAE-BE921231B055}"/>
                  </a:ext>
                </a:extLst>
              </p:cNvPr>
              <p:cNvPicPr>
                <a:picLocks noChangeAspect="1"/>
              </p:cNvPicPr>
              <p:nvPr/>
            </p:nvPicPr>
            <p:blipFill>
              <a:blip r:embed="rId5"/>
              <a:stretch>
                <a:fillRect/>
              </a:stretch>
            </p:blipFill>
            <p:spPr>
              <a:xfrm>
                <a:off x="3841287" y="1382181"/>
                <a:ext cx="1125982" cy="526669"/>
              </a:xfrm>
              <a:prstGeom prst="rect">
                <a:avLst/>
              </a:prstGeom>
            </p:spPr>
          </p:pic>
          <p:cxnSp>
            <p:nvCxnSpPr>
              <p:cNvPr id="117" name="Straight Arrow Connector 116">
                <a:extLst>
                  <a:ext uri="{FF2B5EF4-FFF2-40B4-BE49-F238E27FC236}">
                    <a16:creationId xmlns:a16="http://schemas.microsoft.com/office/drawing/2014/main" id="{EEB65A62-2441-A54E-A581-7B7BD43206AE}"/>
                  </a:ext>
                </a:extLst>
              </p:cNvPr>
              <p:cNvCxnSpPr/>
              <p:nvPr/>
            </p:nvCxnSpPr>
            <p:spPr>
              <a:xfrm>
                <a:off x="5058012" y="1654808"/>
                <a:ext cx="169414" cy="0"/>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66794C72-86CB-5046-8293-D9F8026ADE39}"/>
                  </a:ext>
                </a:extLst>
              </p:cNvPr>
              <p:cNvCxnSpPr/>
              <p:nvPr/>
            </p:nvCxnSpPr>
            <p:spPr>
              <a:xfrm>
                <a:off x="5057689" y="2056722"/>
                <a:ext cx="169414" cy="0"/>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2521AF37-44AA-E046-A3A8-9A7A7ED87F95}"/>
                  </a:ext>
                </a:extLst>
              </p:cNvPr>
              <p:cNvSpPr txBox="1">
                <a:spLocks noChangeAspect="1"/>
              </p:cNvSpPr>
              <p:nvPr/>
            </p:nvSpPr>
            <p:spPr>
              <a:xfrm>
                <a:off x="4055436" y="1163234"/>
                <a:ext cx="629937" cy="268101"/>
              </a:xfrm>
              <a:prstGeom prst="rect">
                <a:avLst/>
              </a:prstGeom>
              <a:noFill/>
            </p:spPr>
            <p:txBody>
              <a:bodyPr wrap="none" rtlCol="0">
                <a:spAutoFit/>
              </a:bodyPr>
              <a:lstStyle/>
              <a:p>
                <a:r>
                  <a:rPr lang="en-US" noProof="1">
                    <a:latin typeface="Arial"/>
                    <a:cs typeface="Arial"/>
                  </a:rPr>
                  <a:t>Soma</a:t>
                </a:r>
              </a:p>
            </p:txBody>
          </p:sp>
          <p:cxnSp>
            <p:nvCxnSpPr>
              <p:cNvPr id="120" name="Straight Arrow Connector 119">
                <a:extLst>
                  <a:ext uri="{FF2B5EF4-FFF2-40B4-BE49-F238E27FC236}">
                    <a16:creationId xmlns:a16="http://schemas.microsoft.com/office/drawing/2014/main" id="{7C705D99-BCB4-F84C-B05F-39EC8F148476}"/>
                  </a:ext>
                </a:extLst>
              </p:cNvPr>
              <p:cNvCxnSpPr/>
              <p:nvPr/>
            </p:nvCxnSpPr>
            <p:spPr>
              <a:xfrm>
                <a:off x="3590930" y="1657774"/>
                <a:ext cx="169414" cy="0"/>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89DB0A07-445F-2247-A94E-DBC30DFBCC50}"/>
                  </a:ext>
                </a:extLst>
              </p:cNvPr>
              <p:cNvCxnSpPr/>
              <p:nvPr/>
            </p:nvCxnSpPr>
            <p:spPr>
              <a:xfrm>
                <a:off x="3590608" y="2059688"/>
                <a:ext cx="169414" cy="0"/>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0701804C-C62F-EE4C-B570-E26D65121371}"/>
                </a:ext>
              </a:extLst>
            </p:cNvPr>
            <p:cNvCxnSpPr>
              <a:cxnSpLocks/>
            </p:cNvCxnSpPr>
            <p:nvPr/>
          </p:nvCxnSpPr>
          <p:spPr>
            <a:xfrm flipH="1" flipV="1">
              <a:off x="2533573" y="3436805"/>
              <a:ext cx="309331" cy="943445"/>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B818DBA4-4420-73BA-E8A9-ED1B506EE584}"/>
              </a:ext>
            </a:extLst>
          </p:cNvPr>
          <p:cNvSpPr txBox="1">
            <a:spLocks/>
          </p:cNvSpPr>
          <p:nvPr/>
        </p:nvSpPr>
        <p:spPr>
          <a:xfrm>
            <a:off x="337874" y="325137"/>
            <a:ext cx="8480543"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b="1" noProof="1">
                <a:solidFill>
                  <a:schemeClr val="accent1">
                    <a:lumMod val="75000"/>
                  </a:schemeClr>
                </a:solidFill>
                <a:latin typeface="Arial" panose="020B0604020202020204" pitchFamily="34" charset="0"/>
                <a:cs typeface="Arial" panose="020B0604020202020204" pitchFamily="34" charset="0"/>
              </a:rPr>
              <a:t>Method to measure mRNA localization in neurons</a:t>
            </a:r>
          </a:p>
        </p:txBody>
      </p:sp>
      <p:cxnSp>
        <p:nvCxnSpPr>
          <p:cNvPr id="3" name="Straight Connector 2">
            <a:extLst>
              <a:ext uri="{FF2B5EF4-FFF2-40B4-BE49-F238E27FC236}">
                <a16:creationId xmlns:a16="http://schemas.microsoft.com/office/drawing/2014/main" id="{B357183B-AF3A-DB94-9185-78D803CA0952}"/>
              </a:ext>
            </a:extLst>
          </p:cNvPr>
          <p:cNvCxnSpPr>
            <a:cxnSpLocks/>
          </p:cNvCxnSpPr>
          <p:nvPr/>
        </p:nvCxnSpPr>
        <p:spPr>
          <a:xfrm>
            <a:off x="413657" y="810986"/>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29A4E32-6186-19C1-BA88-CE805BA25ECE}"/>
              </a:ext>
            </a:extLst>
          </p:cNvPr>
          <p:cNvSpPr>
            <a:spLocks noGrp="1"/>
          </p:cNvSpPr>
          <p:nvPr>
            <p:ph type="sldNum" sz="quarter" idx="12"/>
          </p:nvPr>
        </p:nvSpPr>
        <p:spPr/>
        <p:txBody>
          <a:bodyPr/>
          <a:lstStyle/>
          <a:p>
            <a:fld id="{B66A8841-2F03-854F-85CD-539C5E58BA8A}" type="slidenum">
              <a:rPr lang="en-DE" sz="1800" smtClean="0"/>
              <a:t>4</a:t>
            </a:fld>
            <a:endParaRPr lang="en-DE" sz="1800" dirty="0"/>
          </a:p>
        </p:txBody>
      </p:sp>
      <p:grpSp>
        <p:nvGrpSpPr>
          <p:cNvPr id="20" name="Group 19">
            <a:extLst>
              <a:ext uri="{FF2B5EF4-FFF2-40B4-BE49-F238E27FC236}">
                <a16:creationId xmlns:a16="http://schemas.microsoft.com/office/drawing/2014/main" id="{09773F10-32BE-CCDA-482F-832EFCD40CDE}"/>
              </a:ext>
            </a:extLst>
          </p:cNvPr>
          <p:cNvGrpSpPr/>
          <p:nvPr/>
        </p:nvGrpSpPr>
        <p:grpSpPr>
          <a:xfrm>
            <a:off x="6604701" y="1038102"/>
            <a:ext cx="3067853" cy="5194299"/>
            <a:chOff x="8005986" y="927554"/>
            <a:chExt cx="3067853" cy="5194299"/>
          </a:xfrm>
        </p:grpSpPr>
        <p:pic>
          <p:nvPicPr>
            <p:cNvPr id="17" name="Picture 16" descr="A table with text on it&#10;&#10;Description automatically generated">
              <a:extLst>
                <a:ext uri="{FF2B5EF4-FFF2-40B4-BE49-F238E27FC236}">
                  <a16:creationId xmlns:a16="http://schemas.microsoft.com/office/drawing/2014/main" id="{5178566F-4A1E-C61A-D25B-F2E16A741CF3}"/>
                </a:ext>
              </a:extLst>
            </p:cNvPr>
            <p:cNvPicPr>
              <a:picLocks noChangeAspect="1"/>
            </p:cNvPicPr>
            <p:nvPr/>
          </p:nvPicPr>
          <p:blipFill>
            <a:blip r:embed="rId6"/>
            <a:stretch>
              <a:fillRect/>
            </a:stretch>
          </p:blipFill>
          <p:spPr>
            <a:xfrm>
              <a:off x="8289967" y="927554"/>
              <a:ext cx="2783872" cy="5194299"/>
            </a:xfrm>
            <a:prstGeom prst="rect">
              <a:avLst/>
            </a:prstGeom>
          </p:spPr>
        </p:pic>
        <p:cxnSp>
          <p:nvCxnSpPr>
            <p:cNvPr id="19" name="Straight Arrow Connector 18">
              <a:extLst>
                <a:ext uri="{FF2B5EF4-FFF2-40B4-BE49-F238E27FC236}">
                  <a16:creationId xmlns:a16="http://schemas.microsoft.com/office/drawing/2014/main" id="{27531D6F-AF97-CB6A-7510-79AF70945BA8}"/>
                </a:ext>
              </a:extLst>
            </p:cNvPr>
            <p:cNvCxnSpPr/>
            <p:nvPr/>
          </p:nvCxnSpPr>
          <p:spPr>
            <a:xfrm>
              <a:off x="8005986" y="3255240"/>
              <a:ext cx="240243" cy="0"/>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1C92BE3F-0A8C-37EC-9451-91266F643B78}"/>
              </a:ext>
            </a:extLst>
          </p:cNvPr>
          <p:cNvGrpSpPr/>
          <p:nvPr/>
        </p:nvGrpSpPr>
        <p:grpSpPr>
          <a:xfrm>
            <a:off x="9884716" y="3054853"/>
            <a:ext cx="2034957" cy="1840862"/>
            <a:chOff x="10039095" y="2959853"/>
            <a:chExt cx="2034957" cy="1840862"/>
          </a:xfrm>
        </p:grpSpPr>
        <p:pic>
          <p:nvPicPr>
            <p:cNvPr id="6" name="Picture 5" descr="A black text on a white background&#10;&#10;Description automatically generated">
              <a:extLst>
                <a:ext uri="{FF2B5EF4-FFF2-40B4-BE49-F238E27FC236}">
                  <a16:creationId xmlns:a16="http://schemas.microsoft.com/office/drawing/2014/main" id="{A51C9481-A0E4-F9F8-988B-F061670763B7}"/>
                </a:ext>
              </a:extLst>
            </p:cNvPr>
            <p:cNvPicPr>
              <a:picLocks noChangeAspect="1"/>
            </p:cNvPicPr>
            <p:nvPr/>
          </p:nvPicPr>
          <p:blipFill>
            <a:blip r:embed="rId7"/>
            <a:stretch>
              <a:fillRect/>
            </a:stretch>
          </p:blipFill>
          <p:spPr>
            <a:xfrm>
              <a:off x="10229096" y="3799981"/>
              <a:ext cx="1844956" cy="1000734"/>
            </a:xfrm>
            <a:prstGeom prst="rect">
              <a:avLst/>
            </a:prstGeom>
          </p:spPr>
        </p:pic>
        <p:cxnSp>
          <p:nvCxnSpPr>
            <p:cNvPr id="8" name="Straight Arrow Connector 7">
              <a:extLst>
                <a:ext uri="{FF2B5EF4-FFF2-40B4-BE49-F238E27FC236}">
                  <a16:creationId xmlns:a16="http://schemas.microsoft.com/office/drawing/2014/main" id="{B1A34D15-8C57-F672-C171-B15759FE7FF6}"/>
                </a:ext>
              </a:extLst>
            </p:cNvPr>
            <p:cNvCxnSpPr/>
            <p:nvPr/>
          </p:nvCxnSpPr>
          <p:spPr>
            <a:xfrm>
              <a:off x="10039095" y="3321144"/>
              <a:ext cx="240243" cy="0"/>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3C2125E-152C-DB28-AA8A-1F09B92E73B7}"/>
                </a:ext>
              </a:extLst>
            </p:cNvPr>
            <p:cNvSpPr txBox="1">
              <a:spLocks noChangeAspect="1"/>
            </p:cNvSpPr>
            <p:nvPr/>
          </p:nvSpPr>
          <p:spPr>
            <a:xfrm>
              <a:off x="10077246" y="2959853"/>
              <a:ext cx="1996806" cy="646331"/>
            </a:xfrm>
            <a:prstGeom prst="rect">
              <a:avLst/>
            </a:prstGeom>
            <a:noFill/>
          </p:spPr>
          <p:txBody>
            <a:bodyPr wrap="square" rtlCol="0">
              <a:spAutoFit/>
            </a:bodyPr>
            <a:lstStyle/>
            <a:p>
              <a:pPr algn="ctr"/>
              <a:r>
                <a:rPr lang="en-US" noProof="1">
                  <a:latin typeface="Arial"/>
                  <a:cs typeface="Arial"/>
                </a:rPr>
                <a:t>mRNAs are classified as:</a:t>
              </a:r>
            </a:p>
          </p:txBody>
        </p:sp>
      </p:grpSp>
    </p:spTree>
    <p:extLst>
      <p:ext uri="{BB962C8B-B14F-4D97-AF65-F5344CB8AC3E}">
        <p14:creationId xmlns:p14="http://schemas.microsoft.com/office/powerpoint/2010/main" val="185819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4CECA9D-54D2-942A-D737-0EFC95CD21EE}"/>
              </a:ext>
            </a:extLst>
          </p:cNvPr>
          <p:cNvCxnSpPr>
            <a:cxnSpLocks/>
          </p:cNvCxnSpPr>
          <p:nvPr/>
        </p:nvCxnSpPr>
        <p:spPr>
          <a:xfrm>
            <a:off x="365791" y="95842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308C3E74-5BC9-18B9-D8AA-7BAF3950E120}"/>
              </a:ext>
            </a:extLst>
          </p:cNvPr>
          <p:cNvSpPr txBox="1">
            <a:spLocks/>
          </p:cNvSpPr>
          <p:nvPr/>
        </p:nvSpPr>
        <p:spPr>
          <a:xfrm>
            <a:off x="329565" y="431028"/>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300" b="1" noProof="1">
                <a:solidFill>
                  <a:schemeClr val="accent1">
                    <a:lumMod val="75000"/>
                  </a:schemeClr>
                </a:solidFill>
                <a:latin typeface="Arial" panose="020B0604020202020204" pitchFamily="34" charset="0"/>
                <a:cs typeface="Arial" panose="020B0604020202020204" pitchFamily="34" charset="0"/>
              </a:rPr>
              <a:t>mRNA stability is measured with a value called mRNA half-life (HL)</a:t>
            </a:r>
          </a:p>
        </p:txBody>
      </p:sp>
      <p:sp>
        <p:nvSpPr>
          <p:cNvPr id="6" name="Slide Number Placeholder 5">
            <a:extLst>
              <a:ext uri="{FF2B5EF4-FFF2-40B4-BE49-F238E27FC236}">
                <a16:creationId xmlns:a16="http://schemas.microsoft.com/office/drawing/2014/main" id="{4F931AA4-8B9F-0011-AB0D-D8306CBC669B}"/>
              </a:ext>
            </a:extLst>
          </p:cNvPr>
          <p:cNvSpPr>
            <a:spLocks noGrp="1"/>
          </p:cNvSpPr>
          <p:nvPr>
            <p:ph type="sldNum" sz="quarter" idx="12"/>
          </p:nvPr>
        </p:nvSpPr>
        <p:spPr/>
        <p:txBody>
          <a:bodyPr/>
          <a:lstStyle/>
          <a:p>
            <a:fld id="{B66A8841-2F03-854F-85CD-539C5E58BA8A}" type="slidenum">
              <a:rPr lang="en-DE" sz="1800" smtClean="0"/>
              <a:t>5</a:t>
            </a:fld>
            <a:endParaRPr lang="en-DE" sz="1800" dirty="0"/>
          </a:p>
        </p:txBody>
      </p:sp>
      <p:sp>
        <p:nvSpPr>
          <p:cNvPr id="3" name="TextBox 2">
            <a:extLst>
              <a:ext uri="{FF2B5EF4-FFF2-40B4-BE49-F238E27FC236}">
                <a16:creationId xmlns:a16="http://schemas.microsoft.com/office/drawing/2014/main" id="{22295321-9409-4EA8-41DE-1F7E5F79DA71}"/>
              </a:ext>
            </a:extLst>
          </p:cNvPr>
          <p:cNvSpPr txBox="1"/>
          <p:nvPr/>
        </p:nvSpPr>
        <p:spPr>
          <a:xfrm>
            <a:off x="329565" y="1689923"/>
            <a:ext cx="11670177" cy="2308324"/>
          </a:xfrm>
          <a:prstGeom prst="rect">
            <a:avLst/>
          </a:prstGeom>
          <a:noFill/>
        </p:spPr>
        <p:txBody>
          <a:bodyPr wrap="square" rtlCol="0">
            <a:spAutoFit/>
          </a:bodyPr>
          <a:lstStyle/>
          <a:p>
            <a:r>
              <a:rPr lang="en-US" sz="2400" b="1" dirty="0"/>
              <a:t>The mRNA half-life:</a:t>
            </a:r>
          </a:p>
          <a:p>
            <a:endParaRPr lang="en-US" sz="2400" dirty="0"/>
          </a:p>
          <a:p>
            <a:r>
              <a:rPr lang="en-US" sz="2400" dirty="0"/>
              <a:t>The mRNA half-life is the time required for the concentration of a specific mRNA molecule in a cell to decrease by half due to degradation processes. Simplified: values showing how long an mRNA molecule lives in cells before it’s degraded, measured in hours.</a:t>
            </a:r>
          </a:p>
        </p:txBody>
      </p:sp>
    </p:spTree>
    <p:extLst>
      <p:ext uri="{BB962C8B-B14F-4D97-AF65-F5344CB8AC3E}">
        <p14:creationId xmlns:p14="http://schemas.microsoft.com/office/powerpoint/2010/main" val="1747075421"/>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54339-FFBC-6989-D1A7-02061B6F45F8}"/>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2494464-EEE8-96F7-22F3-CF9656A030A8}"/>
              </a:ext>
            </a:extLst>
          </p:cNvPr>
          <p:cNvCxnSpPr>
            <a:cxnSpLocks/>
          </p:cNvCxnSpPr>
          <p:nvPr/>
        </p:nvCxnSpPr>
        <p:spPr>
          <a:xfrm>
            <a:off x="365791" y="95842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B64552B-866F-AAD5-ED28-B0CAE4EAF536}"/>
              </a:ext>
            </a:extLst>
          </p:cNvPr>
          <p:cNvSpPr txBox="1">
            <a:spLocks/>
          </p:cNvSpPr>
          <p:nvPr/>
        </p:nvSpPr>
        <p:spPr>
          <a:xfrm>
            <a:off x="329565" y="431028"/>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300" b="1" noProof="1">
                <a:solidFill>
                  <a:schemeClr val="accent1">
                    <a:lumMod val="75000"/>
                  </a:schemeClr>
                </a:solidFill>
                <a:latin typeface="Arial" panose="020B0604020202020204" pitchFamily="34" charset="0"/>
                <a:cs typeface="Arial" panose="020B0604020202020204" pitchFamily="34" charset="0"/>
              </a:rPr>
              <a:t>Types of elements that regulate mRNA stability analyzed in this study</a:t>
            </a:r>
          </a:p>
        </p:txBody>
      </p:sp>
      <p:sp>
        <p:nvSpPr>
          <p:cNvPr id="6" name="Slide Number Placeholder 5">
            <a:extLst>
              <a:ext uri="{FF2B5EF4-FFF2-40B4-BE49-F238E27FC236}">
                <a16:creationId xmlns:a16="http://schemas.microsoft.com/office/drawing/2014/main" id="{C2715A17-337A-9F60-0423-621DF290C9EE}"/>
              </a:ext>
            </a:extLst>
          </p:cNvPr>
          <p:cNvSpPr>
            <a:spLocks noGrp="1"/>
          </p:cNvSpPr>
          <p:nvPr>
            <p:ph type="sldNum" sz="quarter" idx="12"/>
          </p:nvPr>
        </p:nvSpPr>
        <p:spPr/>
        <p:txBody>
          <a:bodyPr/>
          <a:lstStyle/>
          <a:p>
            <a:fld id="{B66A8841-2F03-854F-85CD-539C5E58BA8A}" type="slidenum">
              <a:rPr lang="en-DE" sz="1800" smtClean="0"/>
              <a:t>6</a:t>
            </a:fld>
            <a:endParaRPr lang="en-DE" sz="1800" dirty="0"/>
          </a:p>
        </p:txBody>
      </p:sp>
      <p:sp>
        <p:nvSpPr>
          <p:cNvPr id="3" name="TextBox 2">
            <a:extLst>
              <a:ext uri="{FF2B5EF4-FFF2-40B4-BE49-F238E27FC236}">
                <a16:creationId xmlns:a16="http://schemas.microsoft.com/office/drawing/2014/main" id="{7EF9A0E7-6287-F9BD-514C-3B4669932108}"/>
              </a:ext>
            </a:extLst>
          </p:cNvPr>
          <p:cNvSpPr txBox="1"/>
          <p:nvPr/>
        </p:nvSpPr>
        <p:spPr>
          <a:xfrm>
            <a:off x="329565" y="1689923"/>
            <a:ext cx="11670177" cy="3046988"/>
          </a:xfrm>
          <a:prstGeom prst="rect">
            <a:avLst/>
          </a:prstGeom>
          <a:noFill/>
        </p:spPr>
        <p:txBody>
          <a:bodyPr wrap="square" rtlCol="0">
            <a:spAutoFit/>
          </a:bodyPr>
          <a:lstStyle/>
          <a:p>
            <a:r>
              <a:rPr lang="en-US" sz="2400" b="1" dirty="0"/>
              <a:t>RNA Motifs:</a:t>
            </a:r>
          </a:p>
          <a:p>
            <a:endParaRPr lang="en-US" sz="2400" dirty="0"/>
          </a:p>
          <a:p>
            <a:r>
              <a:rPr lang="en-US" sz="2400" dirty="0"/>
              <a:t>RNA motifs are specific patterns or sequences in RNA that have particular functions. Think of them as “codes” within the RNA that tell the cell to do something special, e.g. to interact with other molecules. </a:t>
            </a:r>
          </a:p>
          <a:p>
            <a:endParaRPr lang="en-US" sz="2400" dirty="0"/>
          </a:p>
          <a:p>
            <a:endParaRPr lang="en-US" sz="2400" dirty="0"/>
          </a:p>
          <a:p>
            <a:r>
              <a:rPr lang="en-US" sz="2400" dirty="0"/>
              <a:t>Here I analyze one type of motifs – </a:t>
            </a:r>
            <a:r>
              <a:rPr lang="en-US" sz="2400" b="1" dirty="0"/>
              <a:t>ARE</a:t>
            </a:r>
          </a:p>
        </p:txBody>
      </p:sp>
    </p:spTree>
    <p:extLst>
      <p:ext uri="{BB962C8B-B14F-4D97-AF65-F5344CB8AC3E}">
        <p14:creationId xmlns:p14="http://schemas.microsoft.com/office/powerpoint/2010/main" val="3559827372"/>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75EB-5D73-C98E-9237-341847C795B4}"/>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B742E3A-0BBC-74E7-8745-E371D5C64915}"/>
              </a:ext>
            </a:extLst>
          </p:cNvPr>
          <p:cNvCxnSpPr>
            <a:cxnSpLocks/>
          </p:cNvCxnSpPr>
          <p:nvPr/>
        </p:nvCxnSpPr>
        <p:spPr>
          <a:xfrm>
            <a:off x="365791" y="95842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A5CA99A-C3CA-7E3D-5BC9-C7F5A39FA440}"/>
              </a:ext>
            </a:extLst>
          </p:cNvPr>
          <p:cNvSpPr>
            <a:spLocks noGrp="1"/>
          </p:cNvSpPr>
          <p:nvPr>
            <p:ph type="sldNum" sz="quarter" idx="12"/>
          </p:nvPr>
        </p:nvSpPr>
        <p:spPr/>
        <p:txBody>
          <a:bodyPr/>
          <a:lstStyle/>
          <a:p>
            <a:fld id="{B66A8841-2F03-854F-85CD-539C5E58BA8A}" type="slidenum">
              <a:rPr lang="en-DE" sz="1800" smtClean="0"/>
              <a:t>7</a:t>
            </a:fld>
            <a:endParaRPr lang="en-DE" sz="1800"/>
          </a:p>
        </p:txBody>
      </p:sp>
      <p:sp>
        <p:nvSpPr>
          <p:cNvPr id="3" name="TextBox 2">
            <a:extLst>
              <a:ext uri="{FF2B5EF4-FFF2-40B4-BE49-F238E27FC236}">
                <a16:creationId xmlns:a16="http://schemas.microsoft.com/office/drawing/2014/main" id="{B6CE0025-FAE1-FD1A-8A73-F559F311A876}"/>
              </a:ext>
            </a:extLst>
          </p:cNvPr>
          <p:cNvSpPr txBox="1"/>
          <p:nvPr/>
        </p:nvSpPr>
        <p:spPr>
          <a:xfrm>
            <a:off x="583882" y="1905506"/>
            <a:ext cx="11024235" cy="2308324"/>
          </a:xfrm>
          <a:prstGeom prst="rect">
            <a:avLst/>
          </a:prstGeom>
          <a:noFill/>
        </p:spPr>
        <p:txBody>
          <a:bodyPr wrap="square" rtlCol="0">
            <a:spAutoFit/>
          </a:bodyPr>
          <a:lstStyle/>
          <a:p>
            <a:r>
              <a:rPr lang="en-US" sz="2400" b="1" dirty="0"/>
              <a:t>m6A:</a:t>
            </a:r>
          </a:p>
          <a:p>
            <a:endParaRPr lang="en-US" sz="2400" dirty="0"/>
          </a:p>
          <a:p>
            <a:r>
              <a:rPr lang="en-US" sz="2400" dirty="0"/>
              <a:t>m6A (N6-methyladenosine) is a chemical modification that can be added to RNA. It’s like a small “tag” or “mark” on certain adenine bases (A) in the RNA. This tag helps the cell control how the RNA is processed, how long it lasts, and when and where it’s used to make proteins. It’s one way the cell fine-tunes gene expression.</a:t>
            </a:r>
          </a:p>
        </p:txBody>
      </p:sp>
      <p:sp>
        <p:nvSpPr>
          <p:cNvPr id="7" name="Title 1">
            <a:extLst>
              <a:ext uri="{FF2B5EF4-FFF2-40B4-BE49-F238E27FC236}">
                <a16:creationId xmlns:a16="http://schemas.microsoft.com/office/drawing/2014/main" id="{2AADC02A-7A79-6585-6406-ACAA7F5E3940}"/>
              </a:ext>
            </a:extLst>
          </p:cNvPr>
          <p:cNvSpPr txBox="1">
            <a:spLocks/>
          </p:cNvSpPr>
          <p:nvPr/>
        </p:nvSpPr>
        <p:spPr>
          <a:xfrm>
            <a:off x="329565" y="431028"/>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300" b="1" noProof="1">
                <a:solidFill>
                  <a:schemeClr val="accent1">
                    <a:lumMod val="75000"/>
                  </a:schemeClr>
                </a:solidFill>
                <a:latin typeface="Arial" panose="020B0604020202020204" pitchFamily="34" charset="0"/>
                <a:cs typeface="Arial" panose="020B0604020202020204" pitchFamily="34" charset="0"/>
              </a:rPr>
              <a:t>Types of elements that regulate mRNA stability analyzed in this study</a:t>
            </a:r>
          </a:p>
        </p:txBody>
      </p:sp>
    </p:spTree>
    <p:extLst>
      <p:ext uri="{BB962C8B-B14F-4D97-AF65-F5344CB8AC3E}">
        <p14:creationId xmlns:p14="http://schemas.microsoft.com/office/powerpoint/2010/main" val="1014796214"/>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25DD6-AF20-E92E-97FE-F67939A790DE}"/>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B66BDCA-3B71-3CAF-6635-03015EB0C7A4}"/>
              </a:ext>
            </a:extLst>
          </p:cNvPr>
          <p:cNvCxnSpPr>
            <a:cxnSpLocks/>
          </p:cNvCxnSpPr>
          <p:nvPr/>
        </p:nvCxnSpPr>
        <p:spPr>
          <a:xfrm>
            <a:off x="365791" y="95842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A8DDEA9-E82B-47FD-AF9F-575F020275AB}"/>
              </a:ext>
            </a:extLst>
          </p:cNvPr>
          <p:cNvSpPr>
            <a:spLocks noGrp="1"/>
          </p:cNvSpPr>
          <p:nvPr>
            <p:ph type="sldNum" sz="quarter" idx="12"/>
          </p:nvPr>
        </p:nvSpPr>
        <p:spPr/>
        <p:txBody>
          <a:bodyPr/>
          <a:lstStyle/>
          <a:p>
            <a:fld id="{B66A8841-2F03-854F-85CD-539C5E58BA8A}" type="slidenum">
              <a:rPr lang="en-DE" sz="1800" smtClean="0"/>
              <a:t>8</a:t>
            </a:fld>
            <a:endParaRPr lang="en-DE" sz="1800" dirty="0"/>
          </a:p>
        </p:txBody>
      </p:sp>
      <p:sp>
        <p:nvSpPr>
          <p:cNvPr id="3" name="TextBox 2">
            <a:extLst>
              <a:ext uri="{FF2B5EF4-FFF2-40B4-BE49-F238E27FC236}">
                <a16:creationId xmlns:a16="http://schemas.microsoft.com/office/drawing/2014/main" id="{39458BB7-01C0-83BD-D90C-E704BC71DF9B}"/>
              </a:ext>
            </a:extLst>
          </p:cNvPr>
          <p:cNvSpPr txBox="1"/>
          <p:nvPr/>
        </p:nvSpPr>
        <p:spPr>
          <a:xfrm>
            <a:off x="365791" y="1675855"/>
            <a:ext cx="10840183" cy="3046988"/>
          </a:xfrm>
          <a:prstGeom prst="rect">
            <a:avLst/>
          </a:prstGeom>
          <a:noFill/>
        </p:spPr>
        <p:txBody>
          <a:bodyPr wrap="square" rtlCol="0">
            <a:spAutoFit/>
          </a:bodyPr>
          <a:lstStyle/>
          <a:p>
            <a:r>
              <a:rPr lang="en-US" sz="2400" b="1" dirty="0"/>
              <a:t>Codon Optimality (</a:t>
            </a:r>
            <a:r>
              <a:rPr lang="en-US" sz="2400" b="1" dirty="0" err="1"/>
              <a:t>tAI</a:t>
            </a:r>
            <a:r>
              <a:rPr lang="en-US" sz="2400" b="1" dirty="0"/>
              <a:t>):</a:t>
            </a:r>
          </a:p>
          <a:p>
            <a:endParaRPr lang="en-US" sz="2400" dirty="0"/>
          </a:p>
          <a:p>
            <a:r>
              <a:rPr lang="en-US" sz="2400" dirty="0"/>
              <a:t>Codon optimality refers to how efficiently a cell reads specific codons in the RNA to make proteins. Codons are 3-letter sequences that tell the cell which amino acid to add to a protein. Some codons are read faster and more accurately than others, making them “optimal” because they help the protein be made more efficiently. Codon optimality can influence how quickly and well a protein is produced by the cell.</a:t>
            </a:r>
            <a:endParaRPr sz="2400" dirty="0"/>
          </a:p>
        </p:txBody>
      </p:sp>
      <p:sp>
        <p:nvSpPr>
          <p:cNvPr id="7" name="Title 1">
            <a:extLst>
              <a:ext uri="{FF2B5EF4-FFF2-40B4-BE49-F238E27FC236}">
                <a16:creationId xmlns:a16="http://schemas.microsoft.com/office/drawing/2014/main" id="{4460BE19-603A-50FA-3D83-DD04E8AB5AEB}"/>
              </a:ext>
            </a:extLst>
          </p:cNvPr>
          <p:cNvSpPr txBox="1">
            <a:spLocks/>
          </p:cNvSpPr>
          <p:nvPr/>
        </p:nvSpPr>
        <p:spPr>
          <a:xfrm>
            <a:off x="329565" y="431028"/>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300" b="1" noProof="1">
                <a:solidFill>
                  <a:schemeClr val="accent1">
                    <a:lumMod val="75000"/>
                  </a:schemeClr>
                </a:solidFill>
                <a:latin typeface="Arial" panose="020B0604020202020204" pitchFamily="34" charset="0"/>
                <a:cs typeface="Arial" panose="020B0604020202020204" pitchFamily="34" charset="0"/>
              </a:rPr>
              <a:t>Types of elements that regulate mRNA stability analyzed in this study</a:t>
            </a:r>
          </a:p>
        </p:txBody>
      </p:sp>
    </p:spTree>
    <p:extLst>
      <p:ext uri="{BB962C8B-B14F-4D97-AF65-F5344CB8AC3E}">
        <p14:creationId xmlns:p14="http://schemas.microsoft.com/office/powerpoint/2010/main" val="2294348260"/>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BD530-32A3-1BA3-B7F0-06B7E03A6537}"/>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9E57B7A-538F-3134-A17D-4627CE260D98}"/>
              </a:ext>
            </a:extLst>
          </p:cNvPr>
          <p:cNvCxnSpPr>
            <a:cxnSpLocks/>
          </p:cNvCxnSpPr>
          <p:nvPr/>
        </p:nvCxnSpPr>
        <p:spPr>
          <a:xfrm>
            <a:off x="365791" y="958425"/>
            <a:ext cx="709204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3E49822E-10A2-88CC-4ADD-0A8CE6D9DACC}"/>
              </a:ext>
            </a:extLst>
          </p:cNvPr>
          <p:cNvSpPr>
            <a:spLocks noGrp="1"/>
          </p:cNvSpPr>
          <p:nvPr>
            <p:ph type="sldNum" sz="quarter" idx="12"/>
          </p:nvPr>
        </p:nvSpPr>
        <p:spPr/>
        <p:txBody>
          <a:bodyPr/>
          <a:lstStyle/>
          <a:p>
            <a:fld id="{B66A8841-2F03-854F-85CD-539C5E58BA8A}" type="slidenum">
              <a:rPr lang="en-DE" sz="1800" smtClean="0"/>
              <a:t>9</a:t>
            </a:fld>
            <a:endParaRPr lang="en-DE" sz="1800" dirty="0"/>
          </a:p>
        </p:txBody>
      </p:sp>
      <p:sp>
        <p:nvSpPr>
          <p:cNvPr id="3" name="TextBox 2">
            <a:extLst>
              <a:ext uri="{FF2B5EF4-FFF2-40B4-BE49-F238E27FC236}">
                <a16:creationId xmlns:a16="http://schemas.microsoft.com/office/drawing/2014/main" id="{6D36384D-A0E4-DE97-554C-AFD16249DDAD}"/>
              </a:ext>
            </a:extLst>
          </p:cNvPr>
          <p:cNvSpPr txBox="1"/>
          <p:nvPr/>
        </p:nvSpPr>
        <p:spPr>
          <a:xfrm>
            <a:off x="365791" y="1675855"/>
            <a:ext cx="10840183" cy="2308324"/>
          </a:xfrm>
          <a:prstGeom prst="rect">
            <a:avLst/>
          </a:prstGeom>
          <a:noFill/>
        </p:spPr>
        <p:txBody>
          <a:bodyPr wrap="square" rtlCol="0">
            <a:spAutoFit/>
          </a:bodyPr>
          <a:lstStyle/>
          <a:p>
            <a:r>
              <a:rPr lang="en-US" sz="2400" b="1" dirty="0"/>
              <a:t>3’UTR length:</a:t>
            </a:r>
          </a:p>
          <a:p>
            <a:endParaRPr lang="en-US" sz="2400" dirty="0"/>
          </a:p>
          <a:p>
            <a:r>
              <a:rPr lang="en-US" sz="2400" dirty="0"/>
              <a:t>The 3’ UTR (short for “3’ untranslated region”) is a part of mRNA that doesn’t directly code for proteins but plays a crucial role in controlling how the gene functions.  Longer 3’UTRs tend to contain more destabilizing elements and are associated with lower mRNA stability.</a:t>
            </a:r>
          </a:p>
        </p:txBody>
      </p:sp>
      <p:sp>
        <p:nvSpPr>
          <p:cNvPr id="7" name="Title 1">
            <a:extLst>
              <a:ext uri="{FF2B5EF4-FFF2-40B4-BE49-F238E27FC236}">
                <a16:creationId xmlns:a16="http://schemas.microsoft.com/office/drawing/2014/main" id="{2E3AD675-6D64-2DEE-D10B-8C51AC15A3D6}"/>
              </a:ext>
            </a:extLst>
          </p:cNvPr>
          <p:cNvSpPr txBox="1">
            <a:spLocks/>
          </p:cNvSpPr>
          <p:nvPr/>
        </p:nvSpPr>
        <p:spPr>
          <a:xfrm>
            <a:off x="329565" y="431028"/>
            <a:ext cx="11874500" cy="36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300" b="1" noProof="1">
                <a:solidFill>
                  <a:schemeClr val="accent1">
                    <a:lumMod val="75000"/>
                  </a:schemeClr>
                </a:solidFill>
                <a:latin typeface="Arial" panose="020B0604020202020204" pitchFamily="34" charset="0"/>
                <a:cs typeface="Arial" panose="020B0604020202020204" pitchFamily="34" charset="0"/>
              </a:rPr>
              <a:t>Types of elements that regulate mRNA stability analyzed in this study</a:t>
            </a:r>
          </a:p>
        </p:txBody>
      </p:sp>
    </p:spTree>
    <p:extLst>
      <p:ext uri="{BB962C8B-B14F-4D97-AF65-F5344CB8AC3E}">
        <p14:creationId xmlns:p14="http://schemas.microsoft.com/office/powerpoint/2010/main" val="1576515209"/>
      </p:ext>
    </p:extLst>
  </p:cSld>
  <p:clrMapOvr>
    <a:masterClrMapping/>
  </p:clrMapOvr>
  <mc:AlternateContent xmlns:mc="http://schemas.openxmlformats.org/markup-compatibility/2006" xmlns:p14="http://schemas.microsoft.com/office/powerpoint/2010/main">
    <mc:Choice Requires="p14">
      <p:transition spd="slow" p14:dur="2000" advTm="55393"/>
    </mc:Choice>
    <mc:Fallback xmlns="">
      <p:transition spd="slow" advTm="5539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776</TotalTime>
  <Words>2532</Words>
  <Application>Microsoft Macintosh PowerPoint</Application>
  <PresentationFormat>Widescreen</PresentationFormat>
  <Paragraphs>249</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Aptos Display</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Marina</dc:creator>
  <cp:lastModifiedBy>Marina</cp:lastModifiedBy>
  <cp:revision>36</cp:revision>
  <dcterms:created xsi:type="dcterms:W3CDTF">2024-08-29T07:27:27Z</dcterms:created>
  <dcterms:modified xsi:type="dcterms:W3CDTF">2024-11-22T13:41:21Z</dcterms:modified>
</cp:coreProperties>
</file>